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8" r:id="rId20"/>
    <p:sldId id="277" r:id="rId21"/>
    <p:sldId id="279" r:id="rId22"/>
    <p:sldId id="280" r:id="rId23"/>
    <p:sldId id="281" r:id="rId24"/>
    <p:sldId id="284" r:id="rId25"/>
    <p:sldId id="282" r:id="rId26"/>
    <p:sldId id="283" r:id="rId27"/>
    <p:sldId id="285" r:id="rId28"/>
    <p:sldId id="286" r:id="rId29"/>
    <p:sldId id="287" r:id="rId30"/>
    <p:sldId id="290" r:id="rId31"/>
    <p:sldId id="293" r:id="rId32"/>
    <p:sldId id="288" r:id="rId33"/>
    <p:sldId id="291" r:id="rId34"/>
    <p:sldId id="294" r:id="rId35"/>
    <p:sldId id="289" r:id="rId36"/>
    <p:sldId id="292" r:id="rId37"/>
    <p:sldId id="295" r:id="rId38"/>
    <p:sldId id="296" r:id="rId39"/>
    <p:sldId id="297" r:id="rId40"/>
    <p:sldId id="302" r:id="rId41"/>
    <p:sldId id="300" r:id="rId42"/>
    <p:sldId id="301" r:id="rId43"/>
    <p:sldId id="303" r:id="rId44"/>
    <p:sldId id="304" r:id="rId45"/>
    <p:sldId id="305" r:id="rId46"/>
    <p:sldId id="306" r:id="rId47"/>
    <p:sldId id="307" r:id="rId48"/>
    <p:sldId id="308" r:id="rId49"/>
    <p:sldId id="309" r:id="rId50"/>
    <p:sldId id="311" r:id="rId51"/>
    <p:sldId id="310" r:id="rId52"/>
    <p:sldId id="299" r:id="rId53"/>
    <p:sldId id="298"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55" d="100"/>
          <a:sy n="55" d="100"/>
        </p:scale>
        <p:origin x="758"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BDB44-74A5-2DBB-8F06-247FB21239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BC4CBDB-98D5-5DA5-D46B-079B9AA0E6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4E238A-3555-FB9E-1AE9-A1BDB3DC0829}"/>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5" name="Footer Placeholder 4">
            <a:extLst>
              <a:ext uri="{FF2B5EF4-FFF2-40B4-BE49-F238E27FC236}">
                <a16:creationId xmlns:a16="http://schemas.microsoft.com/office/drawing/2014/main" id="{327FF319-EB4B-A985-42FA-59EC3057D5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B23163-BE3C-8FDB-05B1-943B6F142169}"/>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28768400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E5D6F-847A-6C71-F9A8-16A36C9C0A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1DF2AE-3873-5BE9-DB8E-7E86DA83872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A5B84A-8041-E8B3-1A79-06B5E307BAC3}"/>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5" name="Footer Placeholder 4">
            <a:extLst>
              <a:ext uri="{FF2B5EF4-FFF2-40B4-BE49-F238E27FC236}">
                <a16:creationId xmlns:a16="http://schemas.microsoft.com/office/drawing/2014/main" id="{DA792A2F-25CA-004C-4615-69BBEDCD77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D524C2-96A4-E750-96A2-3D02D797C3A2}"/>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3177996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A42F11-5277-64FE-4FA4-D5308F9CB69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0C55AE4-A87B-E292-1713-8209304622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EEB1E8-4671-CBC4-CF10-1CE539681207}"/>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5" name="Footer Placeholder 4">
            <a:extLst>
              <a:ext uri="{FF2B5EF4-FFF2-40B4-BE49-F238E27FC236}">
                <a16:creationId xmlns:a16="http://schemas.microsoft.com/office/drawing/2014/main" id="{B443E15A-4049-C02F-6F87-1F4A600B44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E0EFE3-56DD-D5B7-D884-A18776A6730E}"/>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623809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8C3EF-7A2C-3C27-A835-B67F7C77AB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487D52-7FD3-A2D8-9F61-DE125E73BD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6890FE-030C-CB3A-83C2-C4887B4EFE60}"/>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5" name="Footer Placeholder 4">
            <a:extLst>
              <a:ext uri="{FF2B5EF4-FFF2-40B4-BE49-F238E27FC236}">
                <a16:creationId xmlns:a16="http://schemas.microsoft.com/office/drawing/2014/main" id="{B133C6B3-06F9-B1BB-0481-C66F84A48B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D010A3-6B38-2C6C-1D33-293C3D92FD32}"/>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2062223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31540-AB29-A9F7-E662-A87ED673AF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355FB3-E802-4C0A-0195-779086E3A1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849836-AB3A-E56A-F770-C4C365D19600}"/>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5" name="Footer Placeholder 4">
            <a:extLst>
              <a:ext uri="{FF2B5EF4-FFF2-40B4-BE49-F238E27FC236}">
                <a16:creationId xmlns:a16="http://schemas.microsoft.com/office/drawing/2014/main" id="{A760DC51-D3D1-9D00-B58F-BB5CC2FED6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9EC52F-852E-23F9-47FF-24C752F4D7B9}"/>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2060304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263D9-E8B4-5760-C133-347DA1E05B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CE2315-91F4-7076-01F9-3D688D4782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5121CB-CD41-0AF3-C08C-D8C28B163C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82F5C4F-098B-B770-DF11-26095FF6A9A1}"/>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6" name="Footer Placeholder 5">
            <a:extLst>
              <a:ext uri="{FF2B5EF4-FFF2-40B4-BE49-F238E27FC236}">
                <a16:creationId xmlns:a16="http://schemas.microsoft.com/office/drawing/2014/main" id="{CF5FF2EF-28CE-4E93-10DB-14FEEC5B0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C1A2B0-B597-6CFD-F79D-E0BA8C951173}"/>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35892468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C3791-DA1F-5F8C-2401-FCEF067274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9193BF-E3C3-7CDC-8036-C4974D44E6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29A178E-105C-0C9E-8853-784F168D18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762D71F-A84A-A923-4875-6F426F5A82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323293-3E70-932A-228D-BA77598790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4F0448-6D86-2E10-C348-E874CAE48E03}"/>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8" name="Footer Placeholder 7">
            <a:extLst>
              <a:ext uri="{FF2B5EF4-FFF2-40B4-BE49-F238E27FC236}">
                <a16:creationId xmlns:a16="http://schemas.microsoft.com/office/drawing/2014/main" id="{016112E0-F45A-BB28-844D-E51F99239EC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B359DB-925E-E4CA-758C-986D07CAB326}"/>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354405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8966A-BE77-6139-2255-16C18B3783E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B3C06E1-697A-F767-AEC1-FB5847279938}"/>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4" name="Footer Placeholder 3">
            <a:extLst>
              <a:ext uri="{FF2B5EF4-FFF2-40B4-BE49-F238E27FC236}">
                <a16:creationId xmlns:a16="http://schemas.microsoft.com/office/drawing/2014/main" id="{24279EFC-C87E-184F-F550-C816D5527B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075BDA5-66EF-643C-0EC3-5EE597CC8E4A}"/>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3081230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31C605-854A-1211-2DA1-509ABFBF6D68}"/>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3" name="Footer Placeholder 2">
            <a:extLst>
              <a:ext uri="{FF2B5EF4-FFF2-40B4-BE49-F238E27FC236}">
                <a16:creationId xmlns:a16="http://schemas.microsoft.com/office/drawing/2014/main" id="{D1E3CBB1-504E-6FB4-5B8F-AE70A4E90F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66DD3C-5850-BB32-64D1-77467C2AB265}"/>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2498992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4148-3175-12BE-8B38-CF24E5142A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162723-0326-2AE5-8EDE-D05C52D53D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B3D6878-9C0B-DF59-6484-1A0BCA924E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B4498F-B9D2-115F-B0E7-DEBF61FFB9CA}"/>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6" name="Footer Placeholder 5">
            <a:extLst>
              <a:ext uri="{FF2B5EF4-FFF2-40B4-BE49-F238E27FC236}">
                <a16:creationId xmlns:a16="http://schemas.microsoft.com/office/drawing/2014/main" id="{9723208B-03C0-4366-CEA9-EDD7194134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3E7DC0-FAC4-4DD7-0968-A4084C646B6A}"/>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12902090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A8C3-476C-5669-7453-0E8CB5A726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A06C33-DADD-F878-B1AB-66F632849B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444AFB1-073D-391F-82D1-9C9D71BC78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299CCE-94F2-B7E6-8345-66B51CAB6701}"/>
              </a:ext>
            </a:extLst>
          </p:cNvPr>
          <p:cNvSpPr>
            <a:spLocks noGrp="1"/>
          </p:cNvSpPr>
          <p:nvPr>
            <p:ph type="dt" sz="half" idx="10"/>
          </p:nvPr>
        </p:nvSpPr>
        <p:spPr/>
        <p:txBody>
          <a:bodyPr/>
          <a:lstStyle/>
          <a:p>
            <a:fld id="{FD234213-FD63-45E6-B713-FAB3AEDE0D90}" type="datetimeFigureOut">
              <a:rPr lang="en-US" smtClean="0"/>
              <a:t>8/13/2024</a:t>
            </a:fld>
            <a:endParaRPr lang="en-US"/>
          </a:p>
        </p:txBody>
      </p:sp>
      <p:sp>
        <p:nvSpPr>
          <p:cNvPr id="6" name="Footer Placeholder 5">
            <a:extLst>
              <a:ext uri="{FF2B5EF4-FFF2-40B4-BE49-F238E27FC236}">
                <a16:creationId xmlns:a16="http://schemas.microsoft.com/office/drawing/2014/main" id="{3B4F467A-A19E-79C8-2413-AD2244C936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C976DF-B999-FAB7-BC8E-F6C1A42A8D47}"/>
              </a:ext>
            </a:extLst>
          </p:cNvPr>
          <p:cNvSpPr>
            <a:spLocks noGrp="1"/>
          </p:cNvSpPr>
          <p:nvPr>
            <p:ph type="sldNum" sz="quarter" idx="12"/>
          </p:nvPr>
        </p:nvSpPr>
        <p:spPr/>
        <p:txBody>
          <a:bodyPr/>
          <a:lstStyle/>
          <a:p>
            <a:fld id="{2AD2F0C6-4184-4A12-9C33-37CF17DE7339}" type="slidenum">
              <a:rPr lang="en-US" smtClean="0"/>
              <a:t>‹#›</a:t>
            </a:fld>
            <a:endParaRPr lang="en-US"/>
          </a:p>
        </p:txBody>
      </p:sp>
    </p:spTree>
    <p:extLst>
      <p:ext uri="{BB962C8B-B14F-4D97-AF65-F5344CB8AC3E}">
        <p14:creationId xmlns:p14="http://schemas.microsoft.com/office/powerpoint/2010/main" val="2680055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12F16B-3FA8-CF96-E493-4667CA02C6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96DF929-7108-67FA-0CD2-2A1CD3C2C9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C4B29D-1CDE-F0D5-3E05-788FE3F258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234213-FD63-45E6-B713-FAB3AEDE0D90}" type="datetimeFigureOut">
              <a:rPr lang="en-US" smtClean="0"/>
              <a:t>8/13/2024</a:t>
            </a:fld>
            <a:endParaRPr lang="en-US"/>
          </a:p>
        </p:txBody>
      </p:sp>
      <p:sp>
        <p:nvSpPr>
          <p:cNvPr id="5" name="Footer Placeholder 4">
            <a:extLst>
              <a:ext uri="{FF2B5EF4-FFF2-40B4-BE49-F238E27FC236}">
                <a16:creationId xmlns:a16="http://schemas.microsoft.com/office/drawing/2014/main" id="{F9946F49-E50F-1E0E-F987-FBA91FF5F9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E62CED5-E558-564C-27AF-A740CA832C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D2F0C6-4184-4A12-9C33-37CF17DE7339}" type="slidenum">
              <a:rPr lang="en-US" smtClean="0"/>
              <a:t>‹#›</a:t>
            </a:fld>
            <a:endParaRPr lang="en-US"/>
          </a:p>
        </p:txBody>
      </p:sp>
    </p:spTree>
    <p:extLst>
      <p:ext uri="{BB962C8B-B14F-4D97-AF65-F5344CB8AC3E}">
        <p14:creationId xmlns:p14="http://schemas.microsoft.com/office/powerpoint/2010/main" val="510528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additivemanufacturing.media/kc/what-is-additive-manufacturing/articles/video-what-is-laser-powder-bed-fusion-lpbf" TargetMode="External"/><Relationship Id="rId2" Type="http://schemas.openxmlformats.org/officeDocument/2006/relationships/hyperlink" Target="https://www.sciencedirect.com/science/article/pii/S2238785422011607"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4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662417D-9ECC-6E81-3103-033CB0D91060}"/>
              </a:ext>
            </a:extLst>
          </p:cNvPr>
          <p:cNvSpPr>
            <a:spLocks noGrp="1"/>
          </p:cNvSpPr>
          <p:nvPr>
            <p:ph type="ctrTitle"/>
          </p:nvPr>
        </p:nvSpPr>
        <p:spPr>
          <a:xfrm>
            <a:off x="1314824" y="735106"/>
            <a:ext cx="10053763" cy="2928470"/>
          </a:xfrm>
        </p:spPr>
        <p:txBody>
          <a:bodyPr anchor="b">
            <a:normAutofit/>
          </a:bodyPr>
          <a:lstStyle/>
          <a:p>
            <a:pPr algn="l"/>
            <a:r>
              <a:rPr lang="en-US" sz="4800" dirty="0">
                <a:solidFill>
                  <a:srgbClr val="FFFFFF"/>
                </a:solidFill>
              </a:rPr>
              <a:t>Proposal Terms, Understanding and Laser Powder Bed Fusion</a:t>
            </a:r>
          </a:p>
        </p:txBody>
      </p:sp>
      <p:sp>
        <p:nvSpPr>
          <p:cNvPr id="3" name="Subtitle 2">
            <a:extLst>
              <a:ext uri="{FF2B5EF4-FFF2-40B4-BE49-F238E27FC236}">
                <a16:creationId xmlns:a16="http://schemas.microsoft.com/office/drawing/2014/main" id="{5BE93277-713B-3ED2-45D3-640C9CD3E823}"/>
              </a:ext>
            </a:extLst>
          </p:cNvPr>
          <p:cNvSpPr>
            <a:spLocks noGrp="1"/>
          </p:cNvSpPr>
          <p:nvPr>
            <p:ph type="subTitle" idx="1"/>
          </p:nvPr>
        </p:nvSpPr>
        <p:spPr>
          <a:xfrm>
            <a:off x="1350682" y="4870824"/>
            <a:ext cx="10005951" cy="1458258"/>
          </a:xfrm>
        </p:spPr>
        <p:txBody>
          <a:bodyPr anchor="ctr">
            <a:normAutofit/>
          </a:bodyPr>
          <a:lstStyle/>
          <a:p>
            <a:pPr algn="l"/>
            <a:r>
              <a:rPr lang="en-US" dirty="0"/>
              <a:t>By Ayyoub Aggour</a:t>
            </a:r>
          </a:p>
        </p:txBody>
      </p:sp>
    </p:spTree>
    <p:extLst>
      <p:ext uri="{BB962C8B-B14F-4D97-AF65-F5344CB8AC3E}">
        <p14:creationId xmlns:p14="http://schemas.microsoft.com/office/powerpoint/2010/main" val="3580538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44EC7-A030-1242-F533-50A53BB0D99E}"/>
              </a:ext>
            </a:extLst>
          </p:cNvPr>
          <p:cNvSpPr>
            <a:spLocks noGrp="1"/>
          </p:cNvSpPr>
          <p:nvPr>
            <p:ph type="title"/>
          </p:nvPr>
        </p:nvSpPr>
        <p:spPr/>
        <p:txBody>
          <a:bodyPr/>
          <a:lstStyle/>
          <a:p>
            <a:r>
              <a:rPr lang="en-US" dirty="0"/>
              <a:t>Terms</a:t>
            </a:r>
          </a:p>
        </p:txBody>
      </p:sp>
      <p:sp>
        <p:nvSpPr>
          <p:cNvPr id="3" name="Content Placeholder 2">
            <a:extLst>
              <a:ext uri="{FF2B5EF4-FFF2-40B4-BE49-F238E27FC236}">
                <a16:creationId xmlns:a16="http://schemas.microsoft.com/office/drawing/2014/main" id="{C0A9BD05-CC7B-FCF3-9AE7-193E1AE0B1F1}"/>
              </a:ext>
            </a:extLst>
          </p:cNvPr>
          <p:cNvSpPr>
            <a:spLocks noGrp="1"/>
          </p:cNvSpPr>
          <p:nvPr>
            <p:ph idx="1"/>
          </p:nvPr>
        </p:nvSpPr>
        <p:spPr/>
        <p:txBody>
          <a:bodyPr/>
          <a:lstStyle/>
          <a:p>
            <a:r>
              <a:rPr lang="en-US" dirty="0"/>
              <a:t>“What is validation”</a:t>
            </a:r>
          </a:p>
          <a:p>
            <a:r>
              <a:rPr lang="en-US" dirty="0"/>
              <a:t>Validation</a:t>
            </a:r>
          </a:p>
          <a:p>
            <a:r>
              <a:rPr lang="en-US" dirty="0"/>
              <a:t>Validation, in the context of computational modeling and simulation, refers to the process of assessing the degree to which a model accurately represents the real-world event it is intended to simulate or predict.</a:t>
            </a:r>
          </a:p>
        </p:txBody>
      </p:sp>
    </p:spTree>
    <p:extLst>
      <p:ext uri="{BB962C8B-B14F-4D97-AF65-F5344CB8AC3E}">
        <p14:creationId xmlns:p14="http://schemas.microsoft.com/office/powerpoint/2010/main" val="1486117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44EC7-A030-1242-F533-50A53BB0D99E}"/>
              </a:ext>
            </a:extLst>
          </p:cNvPr>
          <p:cNvSpPr>
            <a:spLocks noGrp="1"/>
          </p:cNvSpPr>
          <p:nvPr>
            <p:ph type="title"/>
          </p:nvPr>
        </p:nvSpPr>
        <p:spPr/>
        <p:txBody>
          <a:bodyPr/>
          <a:lstStyle/>
          <a:p>
            <a:r>
              <a:rPr lang="en-US" dirty="0"/>
              <a:t>Terms</a:t>
            </a:r>
          </a:p>
        </p:txBody>
      </p:sp>
      <p:sp>
        <p:nvSpPr>
          <p:cNvPr id="3" name="Content Placeholder 2">
            <a:extLst>
              <a:ext uri="{FF2B5EF4-FFF2-40B4-BE49-F238E27FC236}">
                <a16:creationId xmlns:a16="http://schemas.microsoft.com/office/drawing/2014/main" id="{C0A9BD05-CC7B-FCF3-9AE7-193E1AE0B1F1}"/>
              </a:ext>
            </a:extLst>
          </p:cNvPr>
          <p:cNvSpPr>
            <a:spLocks noGrp="1"/>
          </p:cNvSpPr>
          <p:nvPr>
            <p:ph idx="1"/>
          </p:nvPr>
        </p:nvSpPr>
        <p:spPr/>
        <p:txBody>
          <a:bodyPr>
            <a:normAutofit/>
          </a:bodyPr>
          <a:lstStyle/>
          <a:p>
            <a:r>
              <a:rPr lang="en-US" dirty="0"/>
              <a:t>“What is Data Quality Management”</a:t>
            </a:r>
          </a:p>
          <a:p>
            <a:r>
              <a:rPr lang="en-US" dirty="0"/>
              <a:t>Data Quality Management</a:t>
            </a:r>
          </a:p>
          <a:p>
            <a:r>
              <a:rPr lang="en-US" dirty="0"/>
              <a:t>Data Quality Management (DQM) refers to the processes and activities that organizations undertake to ensure that their data meets the required quality standards for its intended use.</a:t>
            </a:r>
          </a:p>
          <a:p>
            <a:endParaRPr lang="en-US" dirty="0"/>
          </a:p>
          <a:p>
            <a:r>
              <a:rPr lang="en-US" dirty="0"/>
              <a:t>Similar to a Data Quality Assessment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068741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6B52D-923A-7DF2-705F-31957F76465B}"/>
              </a:ext>
            </a:extLst>
          </p:cNvPr>
          <p:cNvSpPr>
            <a:spLocks noGrp="1"/>
          </p:cNvSpPr>
          <p:nvPr>
            <p:ph type="title"/>
          </p:nvPr>
        </p:nvSpPr>
        <p:spPr/>
        <p:txBody>
          <a:bodyPr/>
          <a:lstStyle/>
          <a:p>
            <a:r>
              <a:rPr lang="en-US" dirty="0"/>
              <a:t>Laser Powder Bed Fusion (LPBF)</a:t>
            </a:r>
          </a:p>
        </p:txBody>
      </p:sp>
      <p:sp>
        <p:nvSpPr>
          <p:cNvPr id="3" name="Content Placeholder 2">
            <a:extLst>
              <a:ext uri="{FF2B5EF4-FFF2-40B4-BE49-F238E27FC236}">
                <a16:creationId xmlns:a16="http://schemas.microsoft.com/office/drawing/2014/main" id="{DCD744CE-9CCC-359B-403C-66F7F86C9E14}"/>
              </a:ext>
            </a:extLst>
          </p:cNvPr>
          <p:cNvSpPr>
            <a:spLocks noGrp="1"/>
          </p:cNvSpPr>
          <p:nvPr>
            <p:ph idx="1"/>
          </p:nvPr>
        </p:nvSpPr>
        <p:spPr/>
        <p:txBody>
          <a:bodyPr/>
          <a:lstStyle/>
          <a:p>
            <a:r>
              <a:rPr lang="en-US" dirty="0"/>
              <a:t>A very common form of 3D printing for metal parts. LPBF is useful because it allows intricate designs, lightweight parts, and optimized geometries to be effectively manufactured. LPBF involves using metal powders which are applied by a powder recoater and a laser that produces a melt pool. Due to this melt pool, it affects the built in microstructures which can lead to a high residual stress. These factors which impacts the parts integrity and structure can be crucial when it comes to creating parts that need precision.</a:t>
            </a:r>
          </a:p>
        </p:txBody>
      </p:sp>
    </p:spTree>
    <p:extLst>
      <p:ext uri="{BB962C8B-B14F-4D97-AF65-F5344CB8AC3E}">
        <p14:creationId xmlns:p14="http://schemas.microsoft.com/office/powerpoint/2010/main" val="36010999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DD9848-8107-F80B-5F55-748FDABC3386}"/>
              </a:ext>
            </a:extLst>
          </p:cNvPr>
          <p:cNvSpPr>
            <a:spLocks noGrp="1"/>
          </p:cNvSpPr>
          <p:nvPr>
            <p:ph type="title"/>
          </p:nvPr>
        </p:nvSpPr>
        <p:spPr>
          <a:xfrm>
            <a:off x="640080" y="325369"/>
            <a:ext cx="4368602" cy="1956841"/>
          </a:xfrm>
        </p:spPr>
        <p:txBody>
          <a:bodyPr anchor="b">
            <a:normAutofit/>
          </a:bodyPr>
          <a:lstStyle/>
          <a:p>
            <a:r>
              <a:rPr lang="en-US" sz="5400"/>
              <a:t>LPBF Applications</a:t>
            </a:r>
          </a:p>
        </p:txBody>
      </p:sp>
      <p:sp>
        <p:nvSpPr>
          <p:cNvPr id="410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8295616-1C30-1E2C-DD0B-899C31917EEB}"/>
              </a:ext>
            </a:extLst>
          </p:cNvPr>
          <p:cNvSpPr>
            <a:spLocks noGrp="1"/>
          </p:cNvSpPr>
          <p:nvPr>
            <p:ph idx="1"/>
          </p:nvPr>
        </p:nvSpPr>
        <p:spPr>
          <a:xfrm>
            <a:off x="640080" y="2872899"/>
            <a:ext cx="4243589" cy="3320668"/>
          </a:xfrm>
        </p:spPr>
        <p:txBody>
          <a:bodyPr>
            <a:normAutofit/>
          </a:bodyPr>
          <a:lstStyle/>
          <a:p>
            <a:r>
              <a:rPr lang="en-US" sz="2200"/>
              <a:t>Aerospace Industry</a:t>
            </a:r>
          </a:p>
          <a:p>
            <a:r>
              <a:rPr lang="en-US" sz="2200"/>
              <a:t>Automotive Industry</a:t>
            </a:r>
          </a:p>
          <a:p>
            <a:r>
              <a:rPr lang="en-US" sz="2200"/>
              <a:t>Medical and Dental</a:t>
            </a:r>
          </a:p>
          <a:p>
            <a:r>
              <a:rPr lang="en-US" sz="2200"/>
              <a:t>Jewelry and Art</a:t>
            </a:r>
          </a:p>
          <a:p>
            <a:r>
              <a:rPr lang="en-US" sz="2200"/>
              <a:t>Research and Development</a:t>
            </a:r>
          </a:p>
          <a:p>
            <a:endParaRPr lang="en-US" sz="2200"/>
          </a:p>
        </p:txBody>
      </p:sp>
      <p:pic>
        <p:nvPicPr>
          <p:cNvPr id="4098" name="Picture 2" descr="Ultimate Guide to Aerospace Parts Manufacturing - DEK">
            <a:extLst>
              <a:ext uri="{FF2B5EF4-FFF2-40B4-BE49-F238E27FC236}">
                <a16:creationId xmlns:a16="http://schemas.microsoft.com/office/drawing/2014/main" id="{58C08758-9509-496C-C92A-EBFBF4D83AA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450" r="23673"/>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10588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FEFAB3-7EB1-AEEA-E561-EBBD3E906C67}"/>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LPBF Images</a:t>
            </a:r>
          </a:p>
        </p:txBody>
      </p:sp>
      <p:pic>
        <p:nvPicPr>
          <p:cNvPr id="1026" name="Picture 2" descr="Applied Sciences | Free Full-Text | Research on the Warping and Dross Formation of an Overhang ...">
            <a:extLst>
              <a:ext uri="{FF2B5EF4-FFF2-40B4-BE49-F238E27FC236}">
                <a16:creationId xmlns:a16="http://schemas.microsoft.com/office/drawing/2014/main" id="{0F2D18B1-E6B4-28EA-48C8-2E94DAF27A5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77316" y="1232584"/>
            <a:ext cx="6780700" cy="43905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215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FEFAB3-7EB1-AEEA-E561-EBBD3E906C67}"/>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LPBF Images</a:t>
            </a:r>
          </a:p>
        </p:txBody>
      </p:sp>
      <p:pic>
        <p:nvPicPr>
          <p:cNvPr id="3074" name="Picture 2" descr="Schematic diagram of the LPBF process. | Download Scientific Diagram">
            <a:extLst>
              <a:ext uri="{FF2B5EF4-FFF2-40B4-BE49-F238E27FC236}">
                <a16:creationId xmlns:a16="http://schemas.microsoft.com/office/drawing/2014/main" id="{9C831B16-5E4C-03CC-F847-7BF45B540A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04736" y="1714500"/>
            <a:ext cx="70485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2121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5"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FEFAB3-7EB1-AEEA-E561-EBBD3E906C67}"/>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LPBF Images</a:t>
            </a:r>
          </a:p>
        </p:txBody>
      </p:sp>
      <p:pic>
        <p:nvPicPr>
          <p:cNvPr id="2050" name="Picture 2" descr="The schematic diagram of LPBF process. | Download Scientific Diagram">
            <a:extLst>
              <a:ext uri="{FF2B5EF4-FFF2-40B4-BE49-F238E27FC236}">
                <a16:creationId xmlns:a16="http://schemas.microsoft.com/office/drawing/2014/main" id="{BA9385A2-9E95-FDF6-D839-2A412F070E7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77316" y="972429"/>
            <a:ext cx="6780700" cy="4910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77799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F4243-541F-DD00-98EF-C02FE1E104D7}"/>
              </a:ext>
            </a:extLst>
          </p:cNvPr>
          <p:cNvSpPr>
            <a:spLocks noGrp="1"/>
          </p:cNvSpPr>
          <p:nvPr>
            <p:ph type="title"/>
          </p:nvPr>
        </p:nvSpPr>
        <p:spPr/>
        <p:txBody>
          <a:bodyPr/>
          <a:lstStyle/>
          <a:p>
            <a:r>
              <a:rPr lang="en-US" dirty="0"/>
              <a:t>Helpful Articles</a:t>
            </a:r>
          </a:p>
        </p:txBody>
      </p:sp>
      <p:sp>
        <p:nvSpPr>
          <p:cNvPr id="3" name="Content Placeholder 2">
            <a:extLst>
              <a:ext uri="{FF2B5EF4-FFF2-40B4-BE49-F238E27FC236}">
                <a16:creationId xmlns:a16="http://schemas.microsoft.com/office/drawing/2014/main" id="{C6C5120A-9D7C-B37E-E2C1-873647875DE6}"/>
              </a:ext>
            </a:extLst>
          </p:cNvPr>
          <p:cNvSpPr>
            <a:spLocks noGrp="1"/>
          </p:cNvSpPr>
          <p:nvPr>
            <p:ph idx="1"/>
          </p:nvPr>
        </p:nvSpPr>
        <p:spPr/>
        <p:txBody>
          <a:bodyPr/>
          <a:lstStyle/>
          <a:p>
            <a:r>
              <a:rPr lang="en-US" dirty="0">
                <a:hlinkClick r:id="rId2"/>
              </a:rPr>
              <a:t>Laser powder bed fusion: a state-of-the-art review of the technology, materials, properties &amp; defects, and numerical modelling – ScienceDirect</a:t>
            </a:r>
            <a:endParaRPr lang="en-US" dirty="0"/>
          </a:p>
          <a:p>
            <a:endParaRPr lang="en-US" dirty="0"/>
          </a:p>
          <a:p>
            <a:r>
              <a:rPr lang="en-US" dirty="0">
                <a:hlinkClick r:id="rId3"/>
              </a:rPr>
              <a:t>Video: What Is Laser Powder Bed Fusion (LPBF)? | Additive Manufacturing</a:t>
            </a:r>
            <a:endParaRPr lang="en-US" dirty="0"/>
          </a:p>
        </p:txBody>
      </p:sp>
    </p:spTree>
    <p:extLst>
      <p:ext uri="{BB962C8B-B14F-4D97-AF65-F5344CB8AC3E}">
        <p14:creationId xmlns:p14="http://schemas.microsoft.com/office/powerpoint/2010/main" val="184782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3" name="Rectangle 92">
            <a:extLst>
              <a:ext uri="{FF2B5EF4-FFF2-40B4-BE49-F238E27FC236}">
                <a16:creationId xmlns:a16="http://schemas.microsoft.com/office/drawing/2014/main" id="{D7A453D2-15D8-4403-815F-291FA1634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8161EA6B-09CA-445B-AB0D-8DF76FA92D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7" name="Group 96">
            <a:extLst>
              <a:ext uri="{FF2B5EF4-FFF2-40B4-BE49-F238E27FC236}">
                <a16:creationId xmlns:a16="http://schemas.microsoft.com/office/drawing/2014/main" id="{AF19A774-30A5-488B-9BAF-629C6440294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74192" y="482489"/>
            <a:ext cx="304800" cy="429768"/>
            <a:chOff x="215328" y="-46937"/>
            <a:chExt cx="304800" cy="2773841"/>
          </a:xfrm>
        </p:grpSpPr>
        <p:cxnSp>
          <p:nvCxnSpPr>
            <p:cNvPr id="98" name="Straight Connector 97">
              <a:extLst>
                <a:ext uri="{FF2B5EF4-FFF2-40B4-BE49-F238E27FC236}">
                  <a16:creationId xmlns:a16="http://schemas.microsoft.com/office/drawing/2014/main" id="{291EBF88-5B98-4258-A542-14C3AF2E52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8FBC2D58-9E3C-490D-BD7A-61EF07EA79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B6CF1BB4-1C1D-4EDE-BA26-0243FCF83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00C83729-E02F-4512-AFE7-F4792228BD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03" name="Group 102">
            <a:extLst>
              <a:ext uri="{FF2B5EF4-FFF2-40B4-BE49-F238E27FC236}">
                <a16:creationId xmlns:a16="http://schemas.microsoft.com/office/drawing/2014/main" id="{5BE0D975-7725-493F-8862-ED40C46BE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04" name="Oval 103">
              <a:extLst>
                <a:ext uri="{FF2B5EF4-FFF2-40B4-BE49-F238E27FC236}">
                  <a16:creationId xmlns:a16="http://schemas.microsoft.com/office/drawing/2014/main" id="{683F0D96-8CD4-4CDE-B0CC-6577972606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924C51D7-954A-4143-B39C-4752FA3B60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B491EF17-1635-4AEB-AC11-07BA2A119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32F202BA-4686-4BC5-8CA5-60010A0FC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Oval 107">
              <a:extLst>
                <a:ext uri="{FF2B5EF4-FFF2-40B4-BE49-F238E27FC236}">
                  <a16:creationId xmlns:a16="http://schemas.microsoft.com/office/drawing/2014/main" id="{753C14B0-1161-49D1-9AAC-B4BAD7436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C8E96422-DF7F-4DB7-9786-EABEBF8BC6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Chart, scatter chart&#10;&#10;Description automatically generated">
            <a:extLst>
              <a:ext uri="{FF2B5EF4-FFF2-40B4-BE49-F238E27FC236}">
                <a16:creationId xmlns:a16="http://schemas.microsoft.com/office/drawing/2014/main" id="{D503E011-A983-DCC7-A652-2010363AA3AC}"/>
              </a:ext>
            </a:extLst>
          </p:cNvPr>
          <p:cNvPicPr>
            <a:picLocks noChangeAspect="1"/>
          </p:cNvPicPr>
          <p:nvPr/>
        </p:nvPicPr>
        <p:blipFill>
          <a:blip r:embed="rId2"/>
          <a:stretch>
            <a:fillRect/>
          </a:stretch>
        </p:blipFill>
        <p:spPr>
          <a:xfrm>
            <a:off x="630313" y="338510"/>
            <a:ext cx="4833906" cy="3492497"/>
          </a:xfrm>
          <a:prstGeom prst="rect">
            <a:avLst/>
          </a:prstGeom>
        </p:spPr>
      </p:pic>
      <p:sp>
        <p:nvSpPr>
          <p:cNvPr id="111" name="Rectangle 110">
            <a:extLst>
              <a:ext uri="{FF2B5EF4-FFF2-40B4-BE49-F238E27FC236}">
                <a16:creationId xmlns:a16="http://schemas.microsoft.com/office/drawing/2014/main" id="{B8114C98-A349-4111-A123-E8EAB86ABE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3" name="Group 112">
            <a:extLst>
              <a:ext uri="{FF2B5EF4-FFF2-40B4-BE49-F238E27FC236}">
                <a16:creationId xmlns:a16="http://schemas.microsoft.com/office/drawing/2014/main" id="{670FB431-AE18-414D-92F4-1D12D19911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114" name="Straight Connector 113">
              <a:extLst>
                <a:ext uri="{FF2B5EF4-FFF2-40B4-BE49-F238E27FC236}">
                  <a16:creationId xmlns:a16="http://schemas.microsoft.com/office/drawing/2014/main" id="{24467063-D74E-4D42-8790-B9F6D69584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A1D19BAC-1681-47BC-AAF5-92FAFFF6F4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94347C2B-E846-452C-97AA-7E254FC1CE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10EA2B35-7959-4C2A-84AA-FF5D94FEDE9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7" name="Picture 6" descr="Graphical user interface, text, application, email&#10;&#10;Description automatically generated">
            <a:extLst>
              <a:ext uri="{FF2B5EF4-FFF2-40B4-BE49-F238E27FC236}">
                <a16:creationId xmlns:a16="http://schemas.microsoft.com/office/drawing/2014/main" id="{C5F5BAB0-9878-4353-50EF-761D2D4883ED}"/>
              </a:ext>
            </a:extLst>
          </p:cNvPr>
          <p:cNvPicPr>
            <a:picLocks noChangeAspect="1"/>
          </p:cNvPicPr>
          <p:nvPr/>
        </p:nvPicPr>
        <p:blipFill>
          <a:blip r:embed="rId3"/>
          <a:stretch>
            <a:fillRect/>
          </a:stretch>
        </p:blipFill>
        <p:spPr>
          <a:xfrm>
            <a:off x="6149111" y="338510"/>
            <a:ext cx="5330898" cy="3425102"/>
          </a:xfrm>
          <a:prstGeom prst="rect">
            <a:avLst/>
          </a:prstGeom>
        </p:spPr>
      </p:pic>
      <p:sp>
        <p:nvSpPr>
          <p:cNvPr id="119" name="Rectangle 118">
            <a:extLst>
              <a:ext uri="{FF2B5EF4-FFF2-40B4-BE49-F238E27FC236}">
                <a16:creationId xmlns:a16="http://schemas.microsoft.com/office/drawing/2014/main" id="{E2D3D3F2-ABBB-4453-B1C5-1BEBF7E4DD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1" name="Group 120">
            <a:extLst>
              <a:ext uri="{FF2B5EF4-FFF2-40B4-BE49-F238E27FC236}">
                <a16:creationId xmlns:a16="http://schemas.microsoft.com/office/drawing/2014/main" id="{8214E4A5-A0D2-42C4-8D14-D2A7E495F0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122" name="Straight Connector 121">
              <a:extLst>
                <a:ext uri="{FF2B5EF4-FFF2-40B4-BE49-F238E27FC236}">
                  <a16:creationId xmlns:a16="http://schemas.microsoft.com/office/drawing/2014/main" id="{7494D7A0-6B21-41E8-A7D3-0033BBB791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1E141D7D-32B0-448E-A666-EA8703AFCF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8D87E268-6345-420F-8B97-B37ED04100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35E1622E-7FA6-4760-A2BF-A8105EBF7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5DF48BC-07A4-8D16-E0F0-ACD2DADD8561}"/>
              </a:ext>
            </a:extLst>
          </p:cNvPr>
          <p:cNvSpPr>
            <a:spLocks noGrp="1"/>
          </p:cNvSpPr>
          <p:nvPr>
            <p:ph type="title"/>
          </p:nvPr>
        </p:nvSpPr>
        <p:spPr>
          <a:xfrm>
            <a:off x="630936" y="4018137"/>
            <a:ext cx="4651076" cy="2129586"/>
          </a:xfrm>
          <a:noFill/>
        </p:spPr>
        <p:txBody>
          <a:bodyPr anchor="t">
            <a:normAutofit/>
          </a:bodyPr>
          <a:lstStyle/>
          <a:p>
            <a:r>
              <a:rPr lang="en-US" sz="4800">
                <a:solidFill>
                  <a:schemeClr val="bg1"/>
                </a:solidFill>
              </a:rPr>
              <a:t>6/26</a:t>
            </a:r>
          </a:p>
        </p:txBody>
      </p:sp>
      <p:sp>
        <p:nvSpPr>
          <p:cNvPr id="3" name="Content Placeholder 2">
            <a:extLst>
              <a:ext uri="{FF2B5EF4-FFF2-40B4-BE49-F238E27FC236}">
                <a16:creationId xmlns:a16="http://schemas.microsoft.com/office/drawing/2014/main" id="{10F58A7D-0D55-94DD-D848-8FC20F8E0A76}"/>
              </a:ext>
            </a:extLst>
          </p:cNvPr>
          <p:cNvSpPr>
            <a:spLocks noGrp="1"/>
          </p:cNvSpPr>
          <p:nvPr>
            <p:ph idx="1"/>
          </p:nvPr>
        </p:nvSpPr>
        <p:spPr>
          <a:xfrm>
            <a:off x="5486080" y="4018143"/>
            <a:ext cx="5994666" cy="2129599"/>
          </a:xfrm>
          <a:noFill/>
        </p:spPr>
        <p:txBody>
          <a:bodyPr anchor="t">
            <a:normAutofit/>
          </a:bodyPr>
          <a:lstStyle/>
          <a:p>
            <a:r>
              <a:rPr lang="en-US" sz="1800" dirty="0">
                <a:solidFill>
                  <a:schemeClr val="bg1"/>
                </a:solidFill>
              </a:rPr>
              <a:t>Notes: Most of the stuff done today was basic such as using the iris dataset to perform some statistical analysis and graph some of the data points </a:t>
            </a:r>
          </a:p>
        </p:txBody>
      </p:sp>
    </p:spTree>
    <p:extLst>
      <p:ext uri="{BB962C8B-B14F-4D97-AF65-F5344CB8AC3E}">
        <p14:creationId xmlns:p14="http://schemas.microsoft.com/office/powerpoint/2010/main" val="1506519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DF48BC-07A4-8D16-E0F0-ACD2DADD8561}"/>
              </a:ext>
            </a:extLst>
          </p:cNvPr>
          <p:cNvSpPr>
            <a:spLocks noGrp="1"/>
          </p:cNvSpPr>
          <p:nvPr>
            <p:ph type="title"/>
          </p:nvPr>
        </p:nvSpPr>
        <p:spPr>
          <a:xfrm>
            <a:off x="1155557" y="4551036"/>
            <a:ext cx="4284420" cy="1687143"/>
          </a:xfrm>
        </p:spPr>
        <p:txBody>
          <a:bodyPr vert="horz" lIns="91440" tIns="45720" rIns="91440" bIns="45720" rtlCol="0" anchor="t">
            <a:normAutofit/>
          </a:bodyPr>
          <a:lstStyle/>
          <a:p>
            <a:r>
              <a:rPr lang="en-US">
                <a:solidFill>
                  <a:schemeClr val="bg1"/>
                </a:solidFill>
              </a:rPr>
              <a:t>6/27</a:t>
            </a:r>
          </a:p>
        </p:txBody>
      </p:sp>
      <p:pic>
        <p:nvPicPr>
          <p:cNvPr id="7" name="Picture 6" descr="Chart, scatter chart&#10;&#10;Description automatically generated">
            <a:extLst>
              <a:ext uri="{FF2B5EF4-FFF2-40B4-BE49-F238E27FC236}">
                <a16:creationId xmlns:a16="http://schemas.microsoft.com/office/drawing/2014/main" id="{0A9D0636-7D7C-403F-CAC9-1ABA27984902}"/>
              </a:ext>
            </a:extLst>
          </p:cNvPr>
          <p:cNvPicPr>
            <a:picLocks noChangeAspect="1"/>
          </p:cNvPicPr>
          <p:nvPr/>
        </p:nvPicPr>
        <p:blipFill>
          <a:blip r:embed="rId2"/>
          <a:stretch>
            <a:fillRect/>
          </a:stretch>
        </p:blipFill>
        <p:spPr>
          <a:xfrm>
            <a:off x="1155557" y="972322"/>
            <a:ext cx="4297680" cy="3244747"/>
          </a:xfrm>
          <a:prstGeom prst="rect">
            <a:avLst/>
          </a:prstGeom>
        </p:spPr>
      </p:pic>
      <p:sp>
        <p:nvSpPr>
          <p:cNvPr id="139" name="Rectangle 138">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ical user interface, application, PowerPoint&#10;&#10;Description automatically generated">
            <a:extLst>
              <a:ext uri="{FF2B5EF4-FFF2-40B4-BE49-F238E27FC236}">
                <a16:creationId xmlns:a16="http://schemas.microsoft.com/office/drawing/2014/main" id="{A59A1079-6FCA-1B02-272E-714EADB631A2}"/>
              </a:ext>
            </a:extLst>
          </p:cNvPr>
          <p:cNvPicPr>
            <a:picLocks noChangeAspect="1"/>
          </p:cNvPicPr>
          <p:nvPr/>
        </p:nvPicPr>
        <p:blipFill>
          <a:blip r:embed="rId3"/>
          <a:stretch>
            <a:fillRect/>
          </a:stretch>
        </p:blipFill>
        <p:spPr>
          <a:xfrm>
            <a:off x="6291302" y="94015"/>
            <a:ext cx="5614979" cy="2302141"/>
          </a:xfrm>
          <a:prstGeom prst="rect">
            <a:avLst/>
          </a:prstGeom>
        </p:spPr>
      </p:pic>
      <p:pic>
        <p:nvPicPr>
          <p:cNvPr id="6" name="Content Placeholder 4" descr="Graphical user interface, text, application&#10;&#10;Description automatically generated">
            <a:extLst>
              <a:ext uri="{FF2B5EF4-FFF2-40B4-BE49-F238E27FC236}">
                <a16:creationId xmlns:a16="http://schemas.microsoft.com/office/drawing/2014/main" id="{25215181-6853-CCC8-5877-A368010330FD}"/>
              </a:ext>
            </a:extLst>
          </p:cNvPr>
          <p:cNvPicPr>
            <a:picLocks noChangeAspect="1"/>
          </p:cNvPicPr>
          <p:nvPr/>
        </p:nvPicPr>
        <p:blipFill rotWithShape="1">
          <a:blip r:embed="rId4"/>
          <a:srcRect l="7103"/>
          <a:stretch/>
        </p:blipFill>
        <p:spPr>
          <a:xfrm>
            <a:off x="6402138" y="2450142"/>
            <a:ext cx="5614979" cy="2342169"/>
          </a:xfrm>
          <a:prstGeom prst="rect">
            <a:avLst/>
          </a:prstGeom>
        </p:spPr>
      </p:pic>
      <p:sp>
        <p:nvSpPr>
          <p:cNvPr id="141" name="Rectangle 140">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4650" y="4552052"/>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F58A7D-0D55-94DD-D848-8FC20F8E0A76}"/>
              </a:ext>
            </a:extLst>
          </p:cNvPr>
          <p:cNvSpPr>
            <a:spLocks noGrp="1"/>
          </p:cNvSpPr>
          <p:nvPr>
            <p:ph idx="1"/>
          </p:nvPr>
        </p:nvSpPr>
        <p:spPr>
          <a:xfrm>
            <a:off x="6734649" y="5174276"/>
            <a:ext cx="4284420" cy="1455891"/>
          </a:xfrm>
        </p:spPr>
        <p:txBody>
          <a:bodyPr vert="horz" lIns="91440" tIns="45720" rIns="91440" bIns="45720" rtlCol="0">
            <a:normAutofit/>
          </a:bodyPr>
          <a:lstStyle/>
          <a:p>
            <a:pPr marL="0" indent="0">
              <a:buNone/>
            </a:pPr>
            <a:r>
              <a:rPr lang="en-US" sz="1600" dirty="0"/>
              <a:t>Notes: Today I did lots of work regarding OpenCV and the </a:t>
            </a:r>
            <a:r>
              <a:rPr lang="en-US" sz="1600" dirty="0" err="1"/>
              <a:t>Train_Test_Split</a:t>
            </a:r>
            <a:r>
              <a:rPr lang="en-US" sz="1600" dirty="0"/>
              <a:t> function. I learned about how TTS usually uses a 80 – 20% split for training data. </a:t>
            </a:r>
          </a:p>
        </p:txBody>
      </p:sp>
    </p:spTree>
    <p:extLst>
      <p:ext uri="{BB962C8B-B14F-4D97-AF65-F5344CB8AC3E}">
        <p14:creationId xmlns:p14="http://schemas.microsoft.com/office/powerpoint/2010/main" val="976085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B7922-7657-3D4E-F122-5705AAD51231}"/>
              </a:ext>
            </a:extLst>
          </p:cNvPr>
          <p:cNvSpPr>
            <a:spLocks noGrp="1"/>
          </p:cNvSpPr>
          <p:nvPr>
            <p:ph type="title"/>
          </p:nvPr>
        </p:nvSpPr>
        <p:spPr/>
        <p:txBody>
          <a:bodyPr/>
          <a:lstStyle/>
          <a:p>
            <a:r>
              <a:rPr lang="en-US" dirty="0"/>
              <a:t>Format</a:t>
            </a:r>
          </a:p>
        </p:txBody>
      </p:sp>
      <p:sp>
        <p:nvSpPr>
          <p:cNvPr id="3" name="Content Placeholder 2">
            <a:extLst>
              <a:ext uri="{FF2B5EF4-FFF2-40B4-BE49-F238E27FC236}">
                <a16:creationId xmlns:a16="http://schemas.microsoft.com/office/drawing/2014/main" id="{94198EA9-1944-0508-70F2-61C60903BCC6}"/>
              </a:ext>
            </a:extLst>
          </p:cNvPr>
          <p:cNvSpPr>
            <a:spLocks noGrp="1"/>
          </p:cNvSpPr>
          <p:nvPr>
            <p:ph idx="1"/>
          </p:nvPr>
        </p:nvSpPr>
        <p:spPr/>
        <p:txBody>
          <a:bodyPr>
            <a:normAutofit/>
          </a:bodyPr>
          <a:lstStyle/>
          <a:p>
            <a:pPr marL="0" indent="0">
              <a:buNone/>
            </a:pPr>
            <a:r>
              <a:rPr lang="en-US" dirty="0"/>
              <a:t>Input (Prompt entered ChatGPT):</a:t>
            </a:r>
          </a:p>
          <a:p>
            <a:pPr marL="0" indent="0">
              <a:buNone/>
            </a:pPr>
            <a:r>
              <a:rPr lang="en-US" dirty="0"/>
              <a:t>Term:</a:t>
            </a:r>
          </a:p>
          <a:p>
            <a:pPr marL="0" indent="0">
              <a:buNone/>
            </a:pPr>
            <a:r>
              <a:rPr lang="en-US" dirty="0"/>
              <a:t>Output:</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sz="1400" dirty="0"/>
              <a:t>*Some paraphrasing was done on my part to ensure a clear descriptive answer</a:t>
            </a:r>
          </a:p>
        </p:txBody>
      </p:sp>
    </p:spTree>
    <p:extLst>
      <p:ext uri="{BB962C8B-B14F-4D97-AF65-F5344CB8AC3E}">
        <p14:creationId xmlns:p14="http://schemas.microsoft.com/office/powerpoint/2010/main" val="1832151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0E97C7-BA3D-C5F0-DA85-5E5E9B7D6119}"/>
              </a:ext>
            </a:extLst>
          </p:cNvPr>
          <p:cNvSpPr>
            <a:spLocks noGrp="1"/>
          </p:cNvSpPr>
          <p:nvPr>
            <p:ph type="title"/>
          </p:nvPr>
        </p:nvSpPr>
        <p:spPr>
          <a:xfrm>
            <a:off x="1198181" y="551356"/>
            <a:ext cx="9795638" cy="1114380"/>
          </a:xfrm>
        </p:spPr>
        <p:txBody>
          <a:bodyPr vert="horz" lIns="91440" tIns="45720" rIns="91440" bIns="45720" rtlCol="0" anchor="b">
            <a:normAutofit/>
          </a:bodyPr>
          <a:lstStyle/>
          <a:p>
            <a:pPr algn="ctr"/>
            <a:r>
              <a:rPr lang="en-US" sz="5200"/>
              <a:t>6/28</a:t>
            </a:r>
          </a:p>
        </p:txBody>
      </p:sp>
      <p:pic>
        <p:nvPicPr>
          <p:cNvPr id="7" name="Picture 6">
            <a:extLst>
              <a:ext uri="{FF2B5EF4-FFF2-40B4-BE49-F238E27FC236}">
                <a16:creationId xmlns:a16="http://schemas.microsoft.com/office/drawing/2014/main" id="{41E74BFA-B2CA-8442-B3E2-F526E6F110A6}"/>
              </a:ext>
            </a:extLst>
          </p:cNvPr>
          <p:cNvPicPr>
            <a:picLocks noChangeAspect="1"/>
          </p:cNvPicPr>
          <p:nvPr/>
        </p:nvPicPr>
        <p:blipFill>
          <a:blip r:embed="rId2"/>
          <a:stretch>
            <a:fillRect/>
          </a:stretch>
        </p:blipFill>
        <p:spPr>
          <a:xfrm>
            <a:off x="129799" y="82624"/>
            <a:ext cx="5188180" cy="3346376"/>
          </a:xfrm>
          <a:prstGeom prst="rect">
            <a:avLst/>
          </a:prstGeom>
        </p:spPr>
      </p:pic>
      <p:pic>
        <p:nvPicPr>
          <p:cNvPr id="5" name="Picture 4">
            <a:extLst>
              <a:ext uri="{FF2B5EF4-FFF2-40B4-BE49-F238E27FC236}">
                <a16:creationId xmlns:a16="http://schemas.microsoft.com/office/drawing/2014/main" id="{ADC4A568-D4CC-AAF9-91C7-91A18E7F0605}"/>
              </a:ext>
            </a:extLst>
          </p:cNvPr>
          <p:cNvPicPr>
            <a:picLocks noChangeAspect="1"/>
          </p:cNvPicPr>
          <p:nvPr/>
        </p:nvPicPr>
        <p:blipFill>
          <a:blip r:embed="rId3"/>
          <a:stretch>
            <a:fillRect/>
          </a:stretch>
        </p:blipFill>
        <p:spPr>
          <a:xfrm>
            <a:off x="216083" y="3429001"/>
            <a:ext cx="9481993" cy="3129056"/>
          </a:xfrm>
          <a:prstGeom prst="rect">
            <a:avLst/>
          </a:prstGeom>
        </p:spPr>
      </p:pic>
      <p:sp>
        <p:nvSpPr>
          <p:cNvPr id="8" name="TextBox 7">
            <a:extLst>
              <a:ext uri="{FF2B5EF4-FFF2-40B4-BE49-F238E27FC236}">
                <a16:creationId xmlns:a16="http://schemas.microsoft.com/office/drawing/2014/main" id="{A546BBBE-F57F-EBD6-8EF5-F0C14F021650}"/>
              </a:ext>
            </a:extLst>
          </p:cNvPr>
          <p:cNvSpPr txBox="1"/>
          <p:nvPr/>
        </p:nvSpPr>
        <p:spPr>
          <a:xfrm>
            <a:off x="7620985" y="690121"/>
            <a:ext cx="3105150" cy="2308324"/>
          </a:xfrm>
          <a:prstGeom prst="rect">
            <a:avLst/>
          </a:prstGeom>
          <a:noFill/>
        </p:spPr>
        <p:txBody>
          <a:bodyPr wrap="square" rtlCol="0">
            <a:spAutoFit/>
          </a:bodyPr>
          <a:lstStyle/>
          <a:p>
            <a:r>
              <a:rPr lang="en-US" dirty="0"/>
              <a:t>Notes: I played around with the image in OpenCV and created graphs that represent the intensity of the RGB in the image. The three graphs at the bottom contain the individual Reds, Greens, Blues with Gradients </a:t>
            </a:r>
          </a:p>
        </p:txBody>
      </p:sp>
    </p:spTree>
    <p:extLst>
      <p:ext uri="{BB962C8B-B14F-4D97-AF65-F5344CB8AC3E}">
        <p14:creationId xmlns:p14="http://schemas.microsoft.com/office/powerpoint/2010/main" val="6847619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1">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8B1581-170B-4D9C-FF5C-D483ADD7CFA4}"/>
              </a:ext>
            </a:extLst>
          </p:cNvPr>
          <p:cNvSpPr>
            <a:spLocks noGrp="1"/>
          </p:cNvSpPr>
          <p:nvPr>
            <p:ph type="title"/>
          </p:nvPr>
        </p:nvSpPr>
        <p:spPr>
          <a:xfrm>
            <a:off x="1051560" y="586822"/>
            <a:ext cx="3657600" cy="1645920"/>
          </a:xfrm>
        </p:spPr>
        <p:txBody>
          <a:bodyPr>
            <a:normAutofit/>
          </a:bodyPr>
          <a:lstStyle/>
          <a:p>
            <a:r>
              <a:rPr lang="en-US" sz="3200"/>
              <a:t>7/1</a:t>
            </a:r>
          </a:p>
        </p:txBody>
      </p:sp>
      <p:sp>
        <p:nvSpPr>
          <p:cNvPr id="16" name="Rectangle 15">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8" name="Rectangle 17">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F969816A-5C6A-4F36-C292-B7FA2FBAE85E}"/>
              </a:ext>
            </a:extLst>
          </p:cNvPr>
          <p:cNvPicPr>
            <a:picLocks noChangeAspect="1"/>
          </p:cNvPicPr>
          <p:nvPr/>
        </p:nvPicPr>
        <p:blipFill>
          <a:blip r:embed="rId2"/>
          <a:stretch>
            <a:fillRect/>
          </a:stretch>
        </p:blipFill>
        <p:spPr>
          <a:xfrm>
            <a:off x="836442" y="2729397"/>
            <a:ext cx="4924190" cy="3483864"/>
          </a:xfrm>
          <a:prstGeom prst="rect">
            <a:avLst/>
          </a:prstGeom>
        </p:spPr>
      </p:pic>
      <p:pic>
        <p:nvPicPr>
          <p:cNvPr id="7" name="Picture 6">
            <a:extLst>
              <a:ext uri="{FF2B5EF4-FFF2-40B4-BE49-F238E27FC236}">
                <a16:creationId xmlns:a16="http://schemas.microsoft.com/office/drawing/2014/main" id="{424BD11B-B1E1-41CD-36F7-56992A0FDF5A}"/>
              </a:ext>
            </a:extLst>
          </p:cNvPr>
          <p:cNvPicPr>
            <a:picLocks noChangeAspect="1"/>
          </p:cNvPicPr>
          <p:nvPr/>
        </p:nvPicPr>
        <p:blipFill>
          <a:blip r:embed="rId3"/>
          <a:stretch>
            <a:fillRect/>
          </a:stretch>
        </p:blipFill>
        <p:spPr>
          <a:xfrm>
            <a:off x="6198781" y="3408136"/>
            <a:ext cx="5523082" cy="2126386"/>
          </a:xfrm>
          <a:prstGeom prst="rect">
            <a:avLst/>
          </a:prstGeom>
        </p:spPr>
      </p:pic>
      <p:sp>
        <p:nvSpPr>
          <p:cNvPr id="8" name="TextBox 7">
            <a:extLst>
              <a:ext uri="{FF2B5EF4-FFF2-40B4-BE49-F238E27FC236}">
                <a16:creationId xmlns:a16="http://schemas.microsoft.com/office/drawing/2014/main" id="{95C812BA-CB03-E822-C948-D8F7C842AB42}"/>
              </a:ext>
            </a:extLst>
          </p:cNvPr>
          <p:cNvSpPr txBox="1"/>
          <p:nvPr/>
        </p:nvSpPr>
        <p:spPr>
          <a:xfrm>
            <a:off x="5292436" y="678262"/>
            <a:ext cx="6234546" cy="923330"/>
          </a:xfrm>
          <a:prstGeom prst="rect">
            <a:avLst/>
          </a:prstGeom>
          <a:noFill/>
        </p:spPr>
        <p:txBody>
          <a:bodyPr wrap="square" rtlCol="0">
            <a:spAutoFit/>
          </a:bodyPr>
          <a:lstStyle/>
          <a:p>
            <a:r>
              <a:rPr lang="en-US" dirty="0"/>
              <a:t>Notes: I explored clusters and centroids within datasets and used the Iris dataset to run some tests on it and get familiar with the process, functions, and outcome.</a:t>
            </a:r>
          </a:p>
        </p:txBody>
      </p:sp>
    </p:spTree>
    <p:extLst>
      <p:ext uri="{BB962C8B-B14F-4D97-AF65-F5344CB8AC3E}">
        <p14:creationId xmlns:p14="http://schemas.microsoft.com/office/powerpoint/2010/main" val="1534852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A1ACC-0C9D-E08A-B590-2F80D16AE1E9}"/>
              </a:ext>
            </a:extLst>
          </p:cNvPr>
          <p:cNvSpPr>
            <a:spLocks noGrp="1"/>
          </p:cNvSpPr>
          <p:nvPr>
            <p:ph type="title"/>
          </p:nvPr>
        </p:nvSpPr>
        <p:spPr/>
        <p:txBody>
          <a:bodyPr/>
          <a:lstStyle/>
          <a:p>
            <a:r>
              <a:rPr lang="en-US"/>
              <a:t>7/2</a:t>
            </a:r>
            <a:endParaRPr lang="en-US" dirty="0"/>
          </a:p>
        </p:txBody>
      </p:sp>
      <p:pic>
        <p:nvPicPr>
          <p:cNvPr id="5" name="Content Placeholder 4">
            <a:extLst>
              <a:ext uri="{FF2B5EF4-FFF2-40B4-BE49-F238E27FC236}">
                <a16:creationId xmlns:a16="http://schemas.microsoft.com/office/drawing/2014/main" id="{56DBC205-7B4B-341B-19EE-039359EA457A}"/>
              </a:ext>
            </a:extLst>
          </p:cNvPr>
          <p:cNvPicPr>
            <a:picLocks noGrp="1" noChangeAspect="1"/>
          </p:cNvPicPr>
          <p:nvPr>
            <p:ph idx="1"/>
          </p:nvPr>
        </p:nvPicPr>
        <p:blipFill>
          <a:blip r:embed="rId2"/>
          <a:stretch>
            <a:fillRect/>
          </a:stretch>
        </p:blipFill>
        <p:spPr>
          <a:xfrm>
            <a:off x="607098" y="2401886"/>
            <a:ext cx="5488902" cy="4351338"/>
          </a:xfrm>
        </p:spPr>
      </p:pic>
      <p:pic>
        <p:nvPicPr>
          <p:cNvPr id="7" name="Picture 6">
            <a:extLst>
              <a:ext uri="{FF2B5EF4-FFF2-40B4-BE49-F238E27FC236}">
                <a16:creationId xmlns:a16="http://schemas.microsoft.com/office/drawing/2014/main" id="{9C656DEB-FB23-C6E9-4600-F8C3B65EEFC7}"/>
              </a:ext>
            </a:extLst>
          </p:cNvPr>
          <p:cNvPicPr>
            <a:picLocks noChangeAspect="1"/>
          </p:cNvPicPr>
          <p:nvPr/>
        </p:nvPicPr>
        <p:blipFill>
          <a:blip r:embed="rId3"/>
          <a:stretch>
            <a:fillRect/>
          </a:stretch>
        </p:blipFill>
        <p:spPr>
          <a:xfrm>
            <a:off x="6188062" y="2496342"/>
            <a:ext cx="5396840" cy="4162425"/>
          </a:xfrm>
          <a:prstGeom prst="rect">
            <a:avLst/>
          </a:prstGeom>
        </p:spPr>
      </p:pic>
      <p:sp>
        <p:nvSpPr>
          <p:cNvPr id="8" name="TextBox 7">
            <a:extLst>
              <a:ext uri="{FF2B5EF4-FFF2-40B4-BE49-F238E27FC236}">
                <a16:creationId xmlns:a16="http://schemas.microsoft.com/office/drawing/2014/main" id="{C62BCE9D-EC09-3117-60B6-7080F2AD57C9}"/>
              </a:ext>
            </a:extLst>
          </p:cNvPr>
          <p:cNvSpPr txBox="1"/>
          <p:nvPr/>
        </p:nvSpPr>
        <p:spPr>
          <a:xfrm>
            <a:off x="5133109" y="661292"/>
            <a:ext cx="6220691" cy="923330"/>
          </a:xfrm>
          <a:prstGeom prst="rect">
            <a:avLst/>
          </a:prstGeom>
          <a:noFill/>
        </p:spPr>
        <p:txBody>
          <a:bodyPr wrap="square" rtlCol="0">
            <a:spAutoFit/>
          </a:bodyPr>
          <a:lstStyle/>
          <a:p>
            <a:r>
              <a:rPr lang="en-US" dirty="0"/>
              <a:t>Notes: Today I spent most of my time exploring what relationships could exist within the LPBF dataset and did some clustering with the x, y and Melt Pool Area comparison.</a:t>
            </a:r>
          </a:p>
        </p:txBody>
      </p:sp>
    </p:spTree>
    <p:extLst>
      <p:ext uri="{BB962C8B-B14F-4D97-AF65-F5344CB8AC3E}">
        <p14:creationId xmlns:p14="http://schemas.microsoft.com/office/powerpoint/2010/main" val="10958376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85A50A-A3EC-3862-5C3E-CAE5FA3AE346}"/>
              </a:ext>
            </a:extLst>
          </p:cNvPr>
          <p:cNvSpPr>
            <a:spLocks noGrp="1"/>
          </p:cNvSpPr>
          <p:nvPr>
            <p:ph type="title"/>
          </p:nvPr>
        </p:nvSpPr>
        <p:spPr>
          <a:xfrm>
            <a:off x="630936" y="639520"/>
            <a:ext cx="3429000" cy="1719072"/>
          </a:xfrm>
        </p:spPr>
        <p:txBody>
          <a:bodyPr anchor="b">
            <a:normAutofit/>
          </a:bodyPr>
          <a:lstStyle/>
          <a:p>
            <a:r>
              <a:rPr lang="en-US" sz="5400"/>
              <a:t>7/3</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A6E0F3A-EBFD-278E-ED34-BAE577461A53}"/>
              </a:ext>
            </a:extLst>
          </p:cNvPr>
          <p:cNvSpPr>
            <a:spLocks noGrp="1"/>
          </p:cNvSpPr>
          <p:nvPr>
            <p:ph idx="1"/>
          </p:nvPr>
        </p:nvSpPr>
        <p:spPr>
          <a:xfrm>
            <a:off x="630936" y="2807208"/>
            <a:ext cx="3429000" cy="3410712"/>
          </a:xfrm>
        </p:spPr>
        <p:txBody>
          <a:bodyPr anchor="t">
            <a:normAutofit/>
          </a:bodyPr>
          <a:lstStyle/>
          <a:p>
            <a:pPr marL="0" indent="0">
              <a:buNone/>
            </a:pPr>
            <a:r>
              <a:rPr lang="en-US" sz="2200" dirty="0"/>
              <a:t>Notes: Created a function that takes in 3 parameters and graphs them against each other to make it efficient to compare instead of hard coding every time. I also allowed you to change the number of clusters you want incase it should be changed.</a:t>
            </a:r>
          </a:p>
        </p:txBody>
      </p:sp>
      <p:pic>
        <p:nvPicPr>
          <p:cNvPr id="5" name="Picture 4">
            <a:extLst>
              <a:ext uri="{FF2B5EF4-FFF2-40B4-BE49-F238E27FC236}">
                <a16:creationId xmlns:a16="http://schemas.microsoft.com/office/drawing/2014/main" id="{3111B813-7354-638B-A0E5-F74F3798151B}"/>
              </a:ext>
            </a:extLst>
          </p:cNvPr>
          <p:cNvPicPr>
            <a:picLocks noChangeAspect="1"/>
          </p:cNvPicPr>
          <p:nvPr/>
        </p:nvPicPr>
        <p:blipFill>
          <a:blip r:embed="rId2"/>
          <a:stretch>
            <a:fillRect/>
          </a:stretch>
        </p:blipFill>
        <p:spPr>
          <a:xfrm>
            <a:off x="4091110" y="1333916"/>
            <a:ext cx="7801678" cy="3764310"/>
          </a:xfrm>
          <a:prstGeom prst="rect">
            <a:avLst/>
          </a:prstGeom>
        </p:spPr>
      </p:pic>
    </p:spTree>
    <p:extLst>
      <p:ext uri="{BB962C8B-B14F-4D97-AF65-F5344CB8AC3E}">
        <p14:creationId xmlns:p14="http://schemas.microsoft.com/office/powerpoint/2010/main" val="26002449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4654285"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C57244-687E-4135-8792-AB14FA5913D6}"/>
              </a:ext>
            </a:extLst>
          </p:cNvPr>
          <p:cNvSpPr>
            <a:spLocks noGrp="1"/>
          </p:cNvSpPr>
          <p:nvPr>
            <p:ph type="title"/>
          </p:nvPr>
        </p:nvSpPr>
        <p:spPr>
          <a:xfrm>
            <a:off x="1156851" y="637763"/>
            <a:ext cx="2910051" cy="5576768"/>
          </a:xfrm>
        </p:spPr>
        <p:txBody>
          <a:bodyPr anchor="t">
            <a:normAutofit/>
          </a:bodyPr>
          <a:lstStyle/>
          <a:p>
            <a:r>
              <a:rPr lang="en-US" sz="4800" dirty="0">
                <a:solidFill>
                  <a:schemeClr val="bg1"/>
                </a:solidFill>
              </a:rPr>
              <a:t>7/8</a:t>
            </a:r>
          </a:p>
        </p:txBody>
      </p:sp>
      <p:sp>
        <p:nvSpPr>
          <p:cNvPr id="12" name="Rectangle 11">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2118" y="0"/>
            <a:ext cx="7529872"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text, application, email&#10;&#10;Description automatically generated">
            <a:extLst>
              <a:ext uri="{FF2B5EF4-FFF2-40B4-BE49-F238E27FC236}">
                <a16:creationId xmlns:a16="http://schemas.microsoft.com/office/drawing/2014/main" id="{B263ED23-DA82-12B5-4B07-D5D7E393FEBC}"/>
              </a:ext>
            </a:extLst>
          </p:cNvPr>
          <p:cNvPicPr>
            <a:picLocks noChangeAspect="1"/>
          </p:cNvPicPr>
          <p:nvPr/>
        </p:nvPicPr>
        <p:blipFill rotWithShape="1">
          <a:blip r:embed="rId2"/>
          <a:srcRect r="5418" b="-3"/>
          <a:stretch/>
        </p:blipFill>
        <p:spPr>
          <a:xfrm>
            <a:off x="5439976" y="637762"/>
            <a:ext cx="5592818" cy="2927110"/>
          </a:xfrm>
          <a:prstGeom prst="rect">
            <a:avLst/>
          </a:prstGeom>
        </p:spPr>
      </p:pic>
      <p:sp>
        <p:nvSpPr>
          <p:cNvPr id="14" name="Rectangle 13">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9976" y="3996909"/>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0F3444-59FC-8B6D-6B04-569C5AF46DE9}"/>
              </a:ext>
            </a:extLst>
          </p:cNvPr>
          <p:cNvSpPr>
            <a:spLocks noGrp="1"/>
          </p:cNvSpPr>
          <p:nvPr>
            <p:ph idx="1"/>
          </p:nvPr>
        </p:nvSpPr>
        <p:spPr>
          <a:xfrm>
            <a:off x="5439976" y="4202634"/>
            <a:ext cx="5592818" cy="2011897"/>
          </a:xfrm>
        </p:spPr>
        <p:txBody>
          <a:bodyPr>
            <a:normAutofit/>
          </a:bodyPr>
          <a:lstStyle/>
          <a:p>
            <a:r>
              <a:rPr lang="en-US" sz="2200"/>
              <a:t>Notes: Started working with TensorFlow to start practicing and getting familiar with ML. Here I was using the Iris dataset and training it to see if it can use the variables given to identify if a flower was setosa or not.</a:t>
            </a:r>
          </a:p>
        </p:txBody>
      </p:sp>
    </p:spTree>
    <p:extLst>
      <p:ext uri="{BB962C8B-B14F-4D97-AF65-F5344CB8AC3E}">
        <p14:creationId xmlns:p14="http://schemas.microsoft.com/office/powerpoint/2010/main" val="24541290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3060BF-74FA-7AAD-A76A-13624AE9AC18}"/>
              </a:ext>
            </a:extLst>
          </p:cNvPr>
          <p:cNvSpPr>
            <a:spLocks noGrp="1"/>
          </p:cNvSpPr>
          <p:nvPr>
            <p:ph type="title"/>
          </p:nvPr>
        </p:nvSpPr>
        <p:spPr>
          <a:xfrm>
            <a:off x="838200" y="365125"/>
            <a:ext cx="10515600" cy="1860400"/>
          </a:xfrm>
        </p:spPr>
        <p:txBody>
          <a:bodyPr vert="horz" lIns="91440" tIns="45720" rIns="91440" bIns="45720" rtlCol="0" anchor="ctr">
            <a:normAutofit/>
          </a:bodyPr>
          <a:lstStyle/>
          <a:p>
            <a:r>
              <a:rPr lang="en-US" sz="5200" kern="1200" dirty="0">
                <a:solidFill>
                  <a:schemeClr val="tx1"/>
                </a:solidFill>
                <a:latin typeface="+mj-lt"/>
                <a:ea typeface="+mj-ea"/>
                <a:cs typeface="+mj-cs"/>
              </a:rPr>
              <a:t>7/9</a:t>
            </a:r>
          </a:p>
        </p:txBody>
      </p:sp>
      <p:pic>
        <p:nvPicPr>
          <p:cNvPr id="5" name="Content Placeholder 4">
            <a:extLst>
              <a:ext uri="{FF2B5EF4-FFF2-40B4-BE49-F238E27FC236}">
                <a16:creationId xmlns:a16="http://schemas.microsoft.com/office/drawing/2014/main" id="{848168EA-39FD-C879-E8B5-BD3378104634}"/>
              </a:ext>
            </a:extLst>
          </p:cNvPr>
          <p:cNvPicPr>
            <a:picLocks noGrp="1" noChangeAspect="1"/>
          </p:cNvPicPr>
          <p:nvPr>
            <p:ph idx="1"/>
          </p:nvPr>
        </p:nvPicPr>
        <p:blipFill>
          <a:blip r:embed="rId2"/>
          <a:stretch>
            <a:fillRect/>
          </a:stretch>
        </p:blipFill>
        <p:spPr>
          <a:xfrm>
            <a:off x="181234" y="2447764"/>
            <a:ext cx="5828261" cy="3773798"/>
          </a:xfrm>
          <a:prstGeom prst="rect">
            <a:avLst/>
          </a:prstGeom>
        </p:spPr>
      </p:pic>
      <p:pic>
        <p:nvPicPr>
          <p:cNvPr id="7" name="Picture 6">
            <a:extLst>
              <a:ext uri="{FF2B5EF4-FFF2-40B4-BE49-F238E27FC236}">
                <a16:creationId xmlns:a16="http://schemas.microsoft.com/office/drawing/2014/main" id="{D5989CDF-AF46-E277-D6AA-B0D73708CF72}"/>
              </a:ext>
            </a:extLst>
          </p:cNvPr>
          <p:cNvPicPr>
            <a:picLocks noChangeAspect="1"/>
          </p:cNvPicPr>
          <p:nvPr/>
        </p:nvPicPr>
        <p:blipFill>
          <a:blip r:embed="rId3"/>
          <a:stretch>
            <a:fillRect/>
          </a:stretch>
        </p:blipFill>
        <p:spPr>
          <a:xfrm>
            <a:off x="6182505" y="2586185"/>
            <a:ext cx="5828261" cy="3496956"/>
          </a:xfrm>
          <a:prstGeom prst="rect">
            <a:avLst/>
          </a:prstGeom>
        </p:spPr>
      </p:pic>
      <p:sp>
        <p:nvSpPr>
          <p:cNvPr id="8" name="TextBox 7">
            <a:extLst>
              <a:ext uri="{FF2B5EF4-FFF2-40B4-BE49-F238E27FC236}">
                <a16:creationId xmlns:a16="http://schemas.microsoft.com/office/drawing/2014/main" id="{E5F3128B-ED02-4839-2E1F-2A98A8498687}"/>
              </a:ext>
            </a:extLst>
          </p:cNvPr>
          <p:cNvSpPr txBox="1"/>
          <p:nvPr/>
        </p:nvSpPr>
        <p:spPr>
          <a:xfrm>
            <a:off x="2714625" y="447839"/>
            <a:ext cx="7200900" cy="1754326"/>
          </a:xfrm>
          <a:prstGeom prst="rect">
            <a:avLst/>
          </a:prstGeom>
          <a:noFill/>
        </p:spPr>
        <p:txBody>
          <a:bodyPr wrap="square" rtlCol="0">
            <a:spAutoFit/>
          </a:bodyPr>
          <a:lstStyle/>
          <a:p>
            <a:r>
              <a:rPr lang="en-US" dirty="0"/>
              <a:t>Notes: Worked with neural networks using TensorFlow trying to create a ML model that can detect what number is which from an image. I also wrapped up a small statistical projects that I started with the purpose of seeing if there was a statistically significant relationship between two variables within the dataset by calculating correlation coefficient and comparing it with the critical value. </a:t>
            </a:r>
          </a:p>
        </p:txBody>
      </p:sp>
    </p:spTree>
    <p:extLst>
      <p:ext uri="{BB962C8B-B14F-4D97-AF65-F5344CB8AC3E}">
        <p14:creationId xmlns:p14="http://schemas.microsoft.com/office/powerpoint/2010/main" val="19417207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8263A24-0C1F-4677-B43C-4AE14E276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53" y="304802"/>
            <a:ext cx="11097349" cy="1573149"/>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491834E-844B-3E8C-A46B-D25A80B95976}"/>
              </a:ext>
            </a:extLst>
          </p:cNvPr>
          <p:cNvSpPr>
            <a:spLocks noGrp="1"/>
          </p:cNvSpPr>
          <p:nvPr>
            <p:ph type="title"/>
          </p:nvPr>
        </p:nvSpPr>
        <p:spPr>
          <a:xfrm>
            <a:off x="868680" y="405575"/>
            <a:ext cx="5001768" cy="1371600"/>
          </a:xfrm>
        </p:spPr>
        <p:txBody>
          <a:bodyPr vert="horz" lIns="91440" tIns="45720" rIns="91440" bIns="45720" rtlCol="0" anchor="ctr">
            <a:normAutofit/>
          </a:bodyPr>
          <a:lstStyle/>
          <a:p>
            <a:r>
              <a:rPr lang="en-US" sz="3600"/>
              <a:t>7/10</a:t>
            </a:r>
          </a:p>
        </p:txBody>
      </p:sp>
      <p:sp>
        <p:nvSpPr>
          <p:cNvPr id="16" name="Rectangle 15">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784" y="76442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86984" y="1071836"/>
            <a:ext cx="1021458"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0A3A44B0-C135-9750-A26D-9E3DF5A6EEC1}"/>
              </a:ext>
            </a:extLst>
          </p:cNvPr>
          <p:cNvPicPr>
            <a:picLocks noChangeAspect="1"/>
          </p:cNvPicPr>
          <p:nvPr/>
        </p:nvPicPr>
        <p:blipFill rotWithShape="1">
          <a:blip r:embed="rId2"/>
          <a:srcRect l="2061" r="22715"/>
          <a:stretch/>
        </p:blipFill>
        <p:spPr>
          <a:xfrm>
            <a:off x="639015" y="2091095"/>
            <a:ext cx="5251621" cy="4206240"/>
          </a:xfrm>
          <a:prstGeom prst="rect">
            <a:avLst/>
          </a:prstGeom>
        </p:spPr>
      </p:pic>
      <p:pic>
        <p:nvPicPr>
          <p:cNvPr id="7" name="Picture 6">
            <a:extLst>
              <a:ext uri="{FF2B5EF4-FFF2-40B4-BE49-F238E27FC236}">
                <a16:creationId xmlns:a16="http://schemas.microsoft.com/office/drawing/2014/main" id="{9EBDAB91-B90D-3C12-4DE6-EB4B98FC553C}"/>
              </a:ext>
            </a:extLst>
          </p:cNvPr>
          <p:cNvPicPr>
            <a:picLocks noChangeAspect="1"/>
          </p:cNvPicPr>
          <p:nvPr/>
        </p:nvPicPr>
        <p:blipFill>
          <a:blip r:embed="rId3"/>
          <a:stretch>
            <a:fillRect/>
          </a:stretch>
        </p:blipFill>
        <p:spPr>
          <a:xfrm>
            <a:off x="6211408" y="3068947"/>
            <a:ext cx="5431536" cy="2240507"/>
          </a:xfrm>
          <a:prstGeom prst="rect">
            <a:avLst/>
          </a:prstGeom>
        </p:spPr>
      </p:pic>
      <p:sp>
        <p:nvSpPr>
          <p:cNvPr id="8" name="TextBox 7">
            <a:extLst>
              <a:ext uri="{FF2B5EF4-FFF2-40B4-BE49-F238E27FC236}">
                <a16:creationId xmlns:a16="http://schemas.microsoft.com/office/drawing/2014/main" id="{253F1EAA-99D6-C83E-CCEB-F748BF5C925B}"/>
              </a:ext>
            </a:extLst>
          </p:cNvPr>
          <p:cNvSpPr txBox="1"/>
          <p:nvPr/>
        </p:nvSpPr>
        <p:spPr>
          <a:xfrm>
            <a:off x="2121764" y="405575"/>
            <a:ext cx="9375674" cy="1477328"/>
          </a:xfrm>
          <a:prstGeom prst="rect">
            <a:avLst/>
          </a:prstGeom>
          <a:noFill/>
        </p:spPr>
        <p:txBody>
          <a:bodyPr wrap="square" rtlCol="0">
            <a:spAutoFit/>
          </a:bodyPr>
          <a:lstStyle/>
          <a:p>
            <a:r>
              <a:rPr lang="en-US" dirty="0"/>
              <a:t>Notes: I expanded on my earlier ideas of comparing different variables to look for relationships by creating histograms of specific clusters. I created a new data frame and stored the chosen clusters data within it. I then was able to plot a sort of 3d graph that uses color intensity to describe frequency and 2 regular histograms comparing the x and y of the graph on the left and finding the frequency of each.</a:t>
            </a:r>
          </a:p>
        </p:txBody>
      </p:sp>
    </p:spTree>
    <p:extLst>
      <p:ext uri="{BB962C8B-B14F-4D97-AF65-F5344CB8AC3E}">
        <p14:creationId xmlns:p14="http://schemas.microsoft.com/office/powerpoint/2010/main" val="9842233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B9DF9-5E86-EBAA-D696-09C8B496815E}"/>
              </a:ext>
            </a:extLst>
          </p:cNvPr>
          <p:cNvSpPr>
            <a:spLocks noGrp="1"/>
          </p:cNvSpPr>
          <p:nvPr>
            <p:ph type="title"/>
          </p:nvPr>
        </p:nvSpPr>
        <p:spPr>
          <a:xfrm>
            <a:off x="5980638" y="1128094"/>
            <a:ext cx="5262386" cy="1415270"/>
          </a:xfrm>
        </p:spPr>
        <p:txBody>
          <a:bodyPr vert="horz" lIns="91440" tIns="45720" rIns="91440" bIns="45720" rtlCol="0" anchor="t">
            <a:normAutofit/>
          </a:bodyPr>
          <a:lstStyle/>
          <a:p>
            <a:r>
              <a:rPr lang="en-US" sz="3200" kern="1200" dirty="0">
                <a:solidFill>
                  <a:schemeClr val="tx1"/>
                </a:solidFill>
                <a:latin typeface="+mj-lt"/>
                <a:ea typeface="+mj-ea"/>
                <a:cs typeface="+mj-cs"/>
              </a:rPr>
              <a:t>7/15</a:t>
            </a:r>
          </a:p>
        </p:txBody>
      </p:sp>
      <p:pic>
        <p:nvPicPr>
          <p:cNvPr id="5" name="Content Placeholder 4">
            <a:extLst>
              <a:ext uri="{FF2B5EF4-FFF2-40B4-BE49-F238E27FC236}">
                <a16:creationId xmlns:a16="http://schemas.microsoft.com/office/drawing/2014/main" id="{B4FB599D-9407-178B-0B96-560B7F287303}"/>
              </a:ext>
            </a:extLst>
          </p:cNvPr>
          <p:cNvPicPr>
            <a:picLocks noGrp="1" noChangeAspect="1"/>
          </p:cNvPicPr>
          <p:nvPr>
            <p:ph idx="1"/>
          </p:nvPr>
        </p:nvPicPr>
        <p:blipFill rotWithShape="1">
          <a:blip r:embed="rId2"/>
          <a:srcRect t="896"/>
          <a:stretch/>
        </p:blipFill>
        <p:spPr>
          <a:xfrm>
            <a:off x="1" y="1"/>
            <a:ext cx="5262386" cy="3429000"/>
          </a:xfrm>
          <a:prstGeom prst="rect">
            <a:avLst/>
          </a:prstGeom>
        </p:spPr>
      </p:pic>
      <p:cxnSp>
        <p:nvCxnSpPr>
          <p:cNvPr id="13" name="Straight Connector 12">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5214"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26747C42-E8F1-148A-1904-7F7976C8CCC0}"/>
              </a:ext>
            </a:extLst>
          </p:cNvPr>
          <p:cNvPicPr>
            <a:picLocks noChangeAspect="1"/>
          </p:cNvPicPr>
          <p:nvPr/>
        </p:nvPicPr>
        <p:blipFill rotWithShape="1">
          <a:blip r:embed="rId3"/>
          <a:srcRect r="8175" b="-2"/>
          <a:stretch/>
        </p:blipFill>
        <p:spPr>
          <a:xfrm>
            <a:off x="-7252" y="3429000"/>
            <a:ext cx="5269639" cy="3429000"/>
          </a:xfrm>
          <a:prstGeom prst="rect">
            <a:avLst/>
          </a:prstGeom>
        </p:spPr>
      </p:pic>
      <p:sp>
        <p:nvSpPr>
          <p:cNvPr id="8" name="TextBox 7">
            <a:extLst>
              <a:ext uri="{FF2B5EF4-FFF2-40B4-BE49-F238E27FC236}">
                <a16:creationId xmlns:a16="http://schemas.microsoft.com/office/drawing/2014/main" id="{E3DFA473-CE45-DD92-080D-BEEF27EEDDC2}"/>
              </a:ext>
            </a:extLst>
          </p:cNvPr>
          <p:cNvSpPr txBox="1"/>
          <p:nvPr/>
        </p:nvSpPr>
        <p:spPr>
          <a:xfrm>
            <a:off x="5980638" y="2543364"/>
            <a:ext cx="5262385" cy="3599019"/>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t>Notes: I spent most of the day starting to create functions for t-tests, Z-tests, and chi-squared-tests. I also briefly studied the statistics processes to get a better understanding of what they represented.</a:t>
            </a:r>
          </a:p>
        </p:txBody>
      </p:sp>
    </p:spTree>
    <p:extLst>
      <p:ext uri="{BB962C8B-B14F-4D97-AF65-F5344CB8AC3E}">
        <p14:creationId xmlns:p14="http://schemas.microsoft.com/office/powerpoint/2010/main" val="1291160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974E9-485D-7733-011C-B432F9974B7F}"/>
              </a:ext>
            </a:extLst>
          </p:cNvPr>
          <p:cNvSpPr>
            <a:spLocks noGrp="1"/>
          </p:cNvSpPr>
          <p:nvPr>
            <p:ph type="title"/>
          </p:nvPr>
        </p:nvSpPr>
        <p:spPr/>
        <p:txBody>
          <a:bodyPr/>
          <a:lstStyle/>
          <a:p>
            <a:r>
              <a:rPr lang="en-US" dirty="0"/>
              <a:t>Terms - 7/16-17</a:t>
            </a:r>
          </a:p>
        </p:txBody>
      </p:sp>
      <p:sp>
        <p:nvSpPr>
          <p:cNvPr id="3" name="Content Placeholder 2">
            <a:extLst>
              <a:ext uri="{FF2B5EF4-FFF2-40B4-BE49-F238E27FC236}">
                <a16:creationId xmlns:a16="http://schemas.microsoft.com/office/drawing/2014/main" id="{9A998815-4323-D6A9-5361-27F1175F06CB}"/>
              </a:ext>
            </a:extLst>
          </p:cNvPr>
          <p:cNvSpPr>
            <a:spLocks noGrp="1"/>
          </p:cNvSpPr>
          <p:nvPr>
            <p:ph idx="1"/>
          </p:nvPr>
        </p:nvSpPr>
        <p:spPr/>
        <p:txBody>
          <a:bodyPr/>
          <a:lstStyle/>
          <a:p>
            <a:pPr marL="0" indent="0" rtl="0">
              <a:spcBef>
                <a:spcPts val="0"/>
              </a:spcBef>
              <a:spcAft>
                <a:spcPts val="0"/>
              </a:spcAft>
              <a:buNone/>
            </a:pPr>
            <a:r>
              <a:rPr lang="en-US" sz="1800" b="1" i="0" u="none" strike="noStrike" dirty="0">
                <a:solidFill>
                  <a:srgbClr val="000000"/>
                </a:solidFill>
                <a:effectLst/>
                <a:latin typeface="Arial" panose="020B0604020202020204" pitchFamily="34" charset="0"/>
              </a:rPr>
              <a:t>Null Hypothesis (H</a:t>
            </a:r>
            <a:r>
              <a:rPr lang="en-US" sz="1800" b="1" i="0" u="none" strike="noStrike" baseline="-25000" dirty="0">
                <a:solidFill>
                  <a:srgbClr val="000000"/>
                </a:solidFill>
                <a:effectLst/>
                <a:latin typeface="Arial" panose="020B0604020202020204" pitchFamily="34" charset="0"/>
              </a:rPr>
              <a:t>0</a:t>
            </a:r>
            <a:r>
              <a:rPr lang="en-US" sz="1800" b="1" i="0" u="none" strike="noStrike" dirty="0">
                <a:solidFill>
                  <a:srgbClr val="000000"/>
                </a:solidFill>
                <a:effectLst/>
                <a:latin typeface="Arial" panose="020B0604020202020204" pitchFamily="34" charset="0"/>
              </a:rPr>
              <a:t>)</a:t>
            </a:r>
            <a:r>
              <a:rPr lang="en-US" sz="1800" b="0" i="0" u="none" strike="noStrike" dirty="0">
                <a:solidFill>
                  <a:srgbClr val="000000"/>
                </a:solidFill>
                <a:effectLst/>
                <a:latin typeface="Arial" panose="020B0604020202020204" pitchFamily="34" charset="0"/>
              </a:rPr>
              <a:t>: Default hypothesis/Accepted fact</a:t>
            </a:r>
            <a:endParaRPr lang="en-US" b="0" dirty="0">
              <a:effectLst/>
            </a:endParaRPr>
          </a:p>
          <a:p>
            <a:pPr>
              <a:spcBef>
                <a:spcPts val="0"/>
              </a:spcBef>
            </a:pPr>
            <a:r>
              <a:rPr lang="en-US" sz="1800" b="0" i="0" u="none" strike="noStrike" dirty="0">
                <a:solidFill>
                  <a:srgbClr val="000000"/>
                </a:solidFill>
                <a:effectLst/>
                <a:latin typeface="Arial" panose="020B0604020202020204" pitchFamily="34" charset="0"/>
              </a:rPr>
              <a:t>Example: Class A has a higher GPA than Class B</a:t>
            </a:r>
            <a:endParaRPr lang="en-US" b="0" dirty="0">
              <a:effectLst/>
            </a:endParaRPr>
          </a:p>
          <a:p>
            <a:pPr marL="0" indent="0" rtl="0">
              <a:spcBef>
                <a:spcPts val="0"/>
              </a:spcBef>
              <a:spcAft>
                <a:spcPts val="0"/>
              </a:spcAft>
              <a:buNone/>
            </a:pPr>
            <a:br>
              <a:rPr lang="en-US" b="0" dirty="0">
                <a:effectLst/>
              </a:rPr>
            </a:br>
            <a:r>
              <a:rPr lang="en-US" sz="1800" b="1" i="0" u="none" strike="noStrike" dirty="0">
                <a:solidFill>
                  <a:srgbClr val="000000"/>
                </a:solidFill>
                <a:effectLst/>
                <a:latin typeface="Arial" panose="020B0604020202020204" pitchFamily="34" charset="0"/>
              </a:rPr>
              <a:t>Alternative Hypothesis (H</a:t>
            </a:r>
            <a:r>
              <a:rPr lang="en-US" sz="1800" b="1" i="0" u="none" strike="noStrike" baseline="-25000" dirty="0">
                <a:solidFill>
                  <a:srgbClr val="000000"/>
                </a:solidFill>
                <a:effectLst/>
                <a:latin typeface="Arial" panose="020B0604020202020204" pitchFamily="34" charset="0"/>
              </a:rPr>
              <a:t>1</a:t>
            </a:r>
            <a:r>
              <a:rPr lang="en-US" sz="1800" b="1" i="0" u="none" strike="noStrike" dirty="0">
                <a:solidFill>
                  <a:srgbClr val="000000"/>
                </a:solidFill>
                <a:effectLst/>
                <a:latin typeface="Arial" panose="020B0604020202020204" pitchFamily="34" charset="0"/>
              </a:rPr>
              <a:t>)</a:t>
            </a:r>
            <a:r>
              <a:rPr lang="en-US" sz="1800" b="0" i="0" u="none" strike="noStrike" dirty="0">
                <a:solidFill>
                  <a:srgbClr val="000000"/>
                </a:solidFill>
                <a:effectLst/>
                <a:latin typeface="Arial" panose="020B0604020202020204" pitchFamily="34" charset="0"/>
              </a:rPr>
              <a:t>: The hypothesis we want to test</a:t>
            </a:r>
            <a:endParaRPr lang="en-US" b="0" dirty="0">
              <a:effectLst/>
            </a:endParaRPr>
          </a:p>
          <a:p>
            <a:pPr>
              <a:spcBef>
                <a:spcPts val="0"/>
              </a:spcBef>
            </a:pPr>
            <a:r>
              <a:rPr lang="en-US" sz="1800" b="0" i="0" u="none" strike="noStrike" dirty="0">
                <a:solidFill>
                  <a:srgbClr val="000000"/>
                </a:solidFill>
                <a:effectLst/>
                <a:latin typeface="Arial" panose="020B0604020202020204" pitchFamily="34" charset="0"/>
              </a:rPr>
              <a:t>Example: Class A does not have a higher GPA than class B</a:t>
            </a:r>
          </a:p>
          <a:p>
            <a:pPr marL="0" indent="0" rtl="0">
              <a:spcBef>
                <a:spcPts val="0"/>
              </a:spcBef>
              <a:spcAft>
                <a:spcPts val="0"/>
              </a:spcAft>
              <a:buNone/>
            </a:pPr>
            <a:endParaRPr lang="en-US" sz="1800" dirty="0">
              <a:solidFill>
                <a:srgbClr val="000000"/>
              </a:solidFill>
              <a:latin typeface="Arial" panose="020B0604020202020204" pitchFamily="34" charset="0"/>
            </a:endParaRPr>
          </a:p>
          <a:p>
            <a:pPr marL="0" indent="0" rtl="0">
              <a:spcBef>
                <a:spcPts val="0"/>
              </a:spcBef>
              <a:spcAft>
                <a:spcPts val="0"/>
              </a:spcAft>
              <a:buNone/>
            </a:pPr>
            <a:r>
              <a:rPr lang="en-US" sz="1800" b="1" dirty="0">
                <a:solidFill>
                  <a:srgbClr val="000000"/>
                </a:solidFill>
                <a:effectLst/>
                <a:latin typeface="Arial" panose="020B0604020202020204" pitchFamily="34" charset="0"/>
              </a:rPr>
              <a:t>P-value</a:t>
            </a:r>
            <a:r>
              <a:rPr lang="en-US" sz="1800" b="0" dirty="0">
                <a:solidFill>
                  <a:srgbClr val="000000"/>
                </a:solidFill>
                <a:effectLst/>
                <a:latin typeface="Arial" panose="020B0604020202020204" pitchFamily="34" charset="0"/>
              </a:rPr>
              <a:t>: Describes how likely your data would have occurred by random chance if the null hypothesis were true</a:t>
            </a:r>
          </a:p>
          <a:p>
            <a:pPr>
              <a:spcBef>
                <a:spcPts val="0"/>
              </a:spcBef>
            </a:pPr>
            <a:r>
              <a:rPr lang="en-US" sz="1800" dirty="0">
                <a:solidFill>
                  <a:srgbClr val="000000"/>
                </a:solidFill>
                <a:latin typeface="Arial" panose="020B0604020202020204" pitchFamily="34" charset="0"/>
              </a:rPr>
              <a:t>The smaller the p-value the more likely you are to reject the null hypothesis</a:t>
            </a:r>
            <a:endParaRPr lang="en-US" b="0" dirty="0">
              <a:effectLst/>
            </a:endParaRPr>
          </a:p>
          <a:p>
            <a:pPr marL="0" indent="0">
              <a:buNone/>
            </a:pPr>
            <a:br>
              <a:rPr lang="en-US" dirty="0"/>
            </a:br>
            <a:endParaRPr lang="en-US" dirty="0"/>
          </a:p>
        </p:txBody>
      </p:sp>
    </p:spTree>
    <p:extLst>
      <p:ext uri="{BB962C8B-B14F-4D97-AF65-F5344CB8AC3E}">
        <p14:creationId xmlns:p14="http://schemas.microsoft.com/office/powerpoint/2010/main" val="28773367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52638-1A8F-594F-5BD0-C4B3135E7B07}"/>
              </a:ext>
            </a:extLst>
          </p:cNvPr>
          <p:cNvSpPr>
            <a:spLocks noGrp="1"/>
          </p:cNvSpPr>
          <p:nvPr>
            <p:ph type="title"/>
          </p:nvPr>
        </p:nvSpPr>
        <p:spPr/>
        <p:txBody>
          <a:bodyPr/>
          <a:lstStyle/>
          <a:p>
            <a:r>
              <a:rPr lang="en-US" dirty="0"/>
              <a:t>T-test, “Hypothesis Test Statistic”</a:t>
            </a:r>
          </a:p>
        </p:txBody>
      </p:sp>
      <p:sp>
        <p:nvSpPr>
          <p:cNvPr id="3" name="Content Placeholder 2">
            <a:extLst>
              <a:ext uri="{FF2B5EF4-FFF2-40B4-BE49-F238E27FC236}">
                <a16:creationId xmlns:a16="http://schemas.microsoft.com/office/drawing/2014/main" id="{B135F518-0665-C353-4CF4-4CBFCAB87190}"/>
              </a:ext>
            </a:extLst>
          </p:cNvPr>
          <p:cNvSpPr>
            <a:spLocks noGrp="1"/>
          </p:cNvSpPr>
          <p:nvPr>
            <p:ph idx="1"/>
          </p:nvPr>
        </p:nvSpPr>
        <p:spPr/>
        <p:txBody>
          <a:bodyPr>
            <a:normAutofit fontScale="92500" lnSpcReduction="10000"/>
          </a:bodyPr>
          <a:lstStyle/>
          <a:p>
            <a:pPr rtl="0">
              <a:spcBef>
                <a:spcPts val="0"/>
              </a:spcBef>
              <a:spcAft>
                <a:spcPts val="0"/>
              </a:spcAft>
            </a:pPr>
            <a:r>
              <a:rPr lang="en-US" dirty="0"/>
              <a:t> </a:t>
            </a:r>
            <a:r>
              <a:rPr lang="en-US" sz="1800" b="0" i="0" u="none" strike="noStrike" dirty="0">
                <a:solidFill>
                  <a:srgbClr val="000000"/>
                </a:solidFill>
                <a:effectLst/>
                <a:latin typeface="Arial" panose="020B0604020202020204" pitchFamily="34" charset="0"/>
              </a:rPr>
              <a:t>A t-test is used to compare the means of two groups. Its often used to determine whether a process or treatment influences the population or finding out if two groups differ from each other</a:t>
            </a:r>
            <a:br>
              <a:rPr lang="en-US" dirty="0"/>
            </a:br>
            <a:endParaRPr lang="en-US" dirty="0"/>
          </a:p>
          <a:p>
            <a:pPr marL="0" indent="0" rtl="0">
              <a:spcBef>
                <a:spcPts val="0"/>
              </a:spcBef>
              <a:spcAft>
                <a:spcPts val="0"/>
              </a:spcAft>
              <a:buNone/>
            </a:pPr>
            <a:r>
              <a:rPr lang="en-US" dirty="0"/>
              <a:t>Types of Tests:</a:t>
            </a:r>
          </a:p>
          <a:p>
            <a:pPr marL="0" indent="0" rtl="0">
              <a:spcBef>
                <a:spcPts val="0"/>
              </a:spcBef>
              <a:spcAft>
                <a:spcPts val="0"/>
              </a:spcAft>
              <a:buNone/>
            </a:pPr>
            <a:br>
              <a:rPr lang="en-US" b="0" dirty="0">
                <a:effectLst/>
              </a:rPr>
            </a:br>
            <a:r>
              <a:rPr lang="en-US" sz="1800" b="1" i="0" u="none" strike="noStrike" dirty="0">
                <a:solidFill>
                  <a:srgbClr val="000000"/>
                </a:solidFill>
                <a:effectLst/>
                <a:latin typeface="Arial" panose="020B0604020202020204" pitchFamily="34" charset="0"/>
              </a:rPr>
              <a:t>One Sample t-test: </a:t>
            </a:r>
            <a:r>
              <a:rPr lang="en-US" sz="1800" b="0" i="0" u="none" strike="noStrike" dirty="0">
                <a:solidFill>
                  <a:srgbClr val="000000"/>
                </a:solidFill>
                <a:effectLst/>
                <a:latin typeface="Arial" panose="020B0604020202020204" pitchFamily="34" charset="0"/>
              </a:rPr>
              <a:t>Comparing the mean of one group against the mean of a population</a:t>
            </a:r>
          </a:p>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Example: Taking the mean weight of 40 random turtles and using the mean to estimate the true mean of the population.</a:t>
            </a:r>
            <a:endParaRPr lang="en-US" b="0" dirty="0">
              <a:effectLst/>
            </a:endParaRPr>
          </a:p>
          <a:p>
            <a:pPr marL="0" indent="0" rtl="0">
              <a:spcBef>
                <a:spcPts val="0"/>
              </a:spcBef>
              <a:spcAft>
                <a:spcPts val="0"/>
              </a:spcAft>
              <a:buNone/>
            </a:pPr>
            <a:endParaRPr lang="en-US" sz="1800" b="1" i="0" u="none" strike="noStrike" dirty="0">
              <a:solidFill>
                <a:srgbClr val="000000"/>
              </a:solidFill>
              <a:effectLst/>
              <a:latin typeface="Arial" panose="020B0604020202020204" pitchFamily="34" charset="0"/>
            </a:endParaRPr>
          </a:p>
          <a:p>
            <a:pPr marL="0" indent="0" rtl="0">
              <a:spcBef>
                <a:spcPts val="0"/>
              </a:spcBef>
              <a:spcAft>
                <a:spcPts val="0"/>
              </a:spcAft>
              <a:buNone/>
            </a:pPr>
            <a:r>
              <a:rPr lang="en-US" sz="1800" b="1" i="0" u="none" strike="noStrike" dirty="0">
                <a:solidFill>
                  <a:srgbClr val="000000"/>
                </a:solidFill>
                <a:effectLst/>
                <a:latin typeface="Arial" panose="020B0604020202020204" pitchFamily="34" charset="0"/>
              </a:rPr>
              <a:t>Paired Sample t-test:</a:t>
            </a:r>
            <a:r>
              <a:rPr lang="en-US" dirty="0"/>
              <a:t> </a:t>
            </a:r>
            <a:r>
              <a:rPr lang="en-US" sz="1800" b="0" i="0" u="none" strike="noStrike" dirty="0">
                <a:solidFill>
                  <a:srgbClr val="000000"/>
                </a:solidFill>
                <a:effectLst/>
                <a:latin typeface="Arial" panose="020B0604020202020204" pitchFamily="34" charset="0"/>
              </a:rPr>
              <a:t>Compares the means of two measurements taken from the same population</a:t>
            </a:r>
          </a:p>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Example: Trying to find out if a training program increases basketball players' jump height. Take a sample of 20 college basketball players, record their jump height and record the same player's jump height after the program.</a:t>
            </a:r>
            <a:endParaRPr lang="en-US" b="0" dirty="0">
              <a:effectLst/>
            </a:endParaRPr>
          </a:p>
          <a:p>
            <a:pPr marL="0" indent="0" rtl="0">
              <a:spcBef>
                <a:spcPts val="0"/>
              </a:spcBef>
              <a:spcAft>
                <a:spcPts val="0"/>
              </a:spcAft>
              <a:buNone/>
            </a:pPr>
            <a:br>
              <a:rPr lang="en-US" b="0" dirty="0">
                <a:effectLst/>
              </a:rPr>
            </a:br>
            <a:r>
              <a:rPr lang="en-US" sz="1800" b="1" i="0" u="none" strike="noStrike" dirty="0">
                <a:solidFill>
                  <a:srgbClr val="000000"/>
                </a:solidFill>
                <a:effectLst/>
                <a:latin typeface="Arial" panose="020B0604020202020204" pitchFamily="34" charset="0"/>
              </a:rPr>
              <a:t>Independent Two-Sample t-test: </a:t>
            </a:r>
            <a:r>
              <a:rPr lang="en-US" sz="1800" b="0" i="0" u="none" strike="noStrike" dirty="0">
                <a:solidFill>
                  <a:srgbClr val="000000"/>
                </a:solidFill>
                <a:effectLst/>
                <a:latin typeface="Arial" panose="020B0604020202020204" pitchFamily="34" charset="0"/>
              </a:rPr>
              <a:t>Analyzes the mean comparison of two independent groups</a:t>
            </a:r>
          </a:p>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Example: Take a random sample of 40 turtles from each population and use the mean weight to determine if the mean weight is equal between populations.</a:t>
            </a:r>
            <a:endParaRPr lang="en-US" dirty="0"/>
          </a:p>
        </p:txBody>
      </p:sp>
    </p:spTree>
    <p:extLst>
      <p:ext uri="{BB962C8B-B14F-4D97-AF65-F5344CB8AC3E}">
        <p14:creationId xmlns:p14="http://schemas.microsoft.com/office/powerpoint/2010/main" val="483544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A8F94-C01D-923D-989A-F146525C7FA6}"/>
              </a:ext>
            </a:extLst>
          </p:cNvPr>
          <p:cNvSpPr>
            <a:spLocks noGrp="1"/>
          </p:cNvSpPr>
          <p:nvPr>
            <p:ph type="title"/>
          </p:nvPr>
        </p:nvSpPr>
        <p:spPr/>
        <p:txBody>
          <a:bodyPr/>
          <a:lstStyle/>
          <a:p>
            <a:r>
              <a:rPr lang="en-US" dirty="0"/>
              <a:t>Terms</a:t>
            </a:r>
          </a:p>
        </p:txBody>
      </p:sp>
      <p:sp>
        <p:nvSpPr>
          <p:cNvPr id="3" name="Content Placeholder 2">
            <a:extLst>
              <a:ext uri="{FF2B5EF4-FFF2-40B4-BE49-F238E27FC236}">
                <a16:creationId xmlns:a16="http://schemas.microsoft.com/office/drawing/2014/main" id="{6A1612E7-9DCB-D8B9-A0F3-F9E042482D5A}"/>
              </a:ext>
            </a:extLst>
          </p:cNvPr>
          <p:cNvSpPr>
            <a:spLocks noGrp="1"/>
          </p:cNvSpPr>
          <p:nvPr>
            <p:ph idx="1"/>
          </p:nvPr>
        </p:nvSpPr>
        <p:spPr/>
        <p:txBody>
          <a:bodyPr/>
          <a:lstStyle/>
          <a:p>
            <a:r>
              <a:rPr lang="en-US" dirty="0"/>
              <a:t>“What is Additive Manufacturing”</a:t>
            </a:r>
          </a:p>
          <a:p>
            <a:r>
              <a:rPr lang="en-US" dirty="0"/>
              <a:t>Additive Manufacturing</a:t>
            </a:r>
          </a:p>
          <a:p>
            <a:r>
              <a:rPr lang="en-US" dirty="0"/>
              <a:t>Process to create 3D objects by layering, fusing, or joining material until the object is formed in contrast to subtractive material which takes away material</a:t>
            </a:r>
          </a:p>
          <a:p>
            <a:endParaRPr lang="en-US" dirty="0"/>
          </a:p>
        </p:txBody>
      </p:sp>
    </p:spTree>
    <p:extLst>
      <p:ext uri="{BB962C8B-B14F-4D97-AF65-F5344CB8AC3E}">
        <p14:creationId xmlns:p14="http://schemas.microsoft.com/office/powerpoint/2010/main" val="36851807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D63D4-4D0D-25BC-4972-CC429038C0AE}"/>
              </a:ext>
            </a:extLst>
          </p:cNvPr>
          <p:cNvSpPr>
            <a:spLocks noGrp="1"/>
          </p:cNvSpPr>
          <p:nvPr>
            <p:ph type="title"/>
          </p:nvPr>
        </p:nvSpPr>
        <p:spPr/>
        <p:txBody>
          <a:bodyPr/>
          <a:lstStyle/>
          <a:p>
            <a:r>
              <a:rPr lang="en-US" dirty="0"/>
              <a:t>Formulas </a:t>
            </a:r>
          </a:p>
        </p:txBody>
      </p:sp>
      <p:sp>
        <p:nvSpPr>
          <p:cNvPr id="3" name="Content Placeholder 2">
            <a:extLst>
              <a:ext uri="{FF2B5EF4-FFF2-40B4-BE49-F238E27FC236}">
                <a16:creationId xmlns:a16="http://schemas.microsoft.com/office/drawing/2014/main" id="{F3409FDA-F361-0C8B-1CCC-4476E40A83D3}"/>
              </a:ext>
            </a:extLst>
          </p:cNvPr>
          <p:cNvSpPr>
            <a:spLocks noGrp="1"/>
          </p:cNvSpPr>
          <p:nvPr>
            <p:ph idx="1"/>
          </p:nvPr>
        </p:nvSpPr>
        <p:spPr>
          <a:xfrm>
            <a:off x="520202" y="1825625"/>
            <a:ext cx="3364832" cy="4351338"/>
          </a:xfrm>
        </p:spPr>
        <p:txBody>
          <a:bodyPr>
            <a:normAutofit/>
          </a:bodyPr>
          <a:lstStyle/>
          <a:p>
            <a:pPr marL="0" indent="0">
              <a:buNone/>
            </a:pPr>
            <a:r>
              <a:rPr lang="en-US" sz="2400" b="1" dirty="0"/>
              <a:t>One Sample T-test</a:t>
            </a:r>
          </a:p>
        </p:txBody>
      </p:sp>
      <p:sp>
        <p:nvSpPr>
          <p:cNvPr id="6" name="TextBox 5">
            <a:extLst>
              <a:ext uri="{FF2B5EF4-FFF2-40B4-BE49-F238E27FC236}">
                <a16:creationId xmlns:a16="http://schemas.microsoft.com/office/drawing/2014/main" id="{4888806A-0B3F-3BC9-8C48-603048BFFEF9}"/>
              </a:ext>
            </a:extLst>
          </p:cNvPr>
          <p:cNvSpPr txBox="1"/>
          <p:nvPr/>
        </p:nvSpPr>
        <p:spPr>
          <a:xfrm>
            <a:off x="4176821" y="1825625"/>
            <a:ext cx="2903621" cy="461665"/>
          </a:xfrm>
          <a:prstGeom prst="rect">
            <a:avLst/>
          </a:prstGeom>
          <a:noFill/>
        </p:spPr>
        <p:txBody>
          <a:bodyPr wrap="square" rtlCol="0">
            <a:spAutoFit/>
          </a:bodyPr>
          <a:lstStyle/>
          <a:p>
            <a:r>
              <a:rPr lang="en-US" sz="2400" b="1" dirty="0"/>
              <a:t>Two Sample T-test </a:t>
            </a:r>
          </a:p>
        </p:txBody>
      </p:sp>
      <p:sp>
        <p:nvSpPr>
          <p:cNvPr id="8" name="TextBox 7">
            <a:extLst>
              <a:ext uri="{FF2B5EF4-FFF2-40B4-BE49-F238E27FC236}">
                <a16:creationId xmlns:a16="http://schemas.microsoft.com/office/drawing/2014/main" id="{E76BA827-21EB-A964-BCF9-F0409FB1A09C}"/>
              </a:ext>
            </a:extLst>
          </p:cNvPr>
          <p:cNvSpPr txBox="1"/>
          <p:nvPr/>
        </p:nvSpPr>
        <p:spPr>
          <a:xfrm>
            <a:off x="7614430" y="1825625"/>
            <a:ext cx="4734407" cy="3046988"/>
          </a:xfrm>
          <a:prstGeom prst="rect">
            <a:avLst/>
          </a:prstGeom>
          <a:noFill/>
        </p:spPr>
        <p:txBody>
          <a:bodyPr wrap="square" rtlCol="0">
            <a:spAutoFit/>
          </a:bodyPr>
          <a:lstStyle/>
          <a:p>
            <a:r>
              <a:rPr lang="en-US" sz="2400" b="1" dirty="0"/>
              <a:t>Paired Sample T-test</a:t>
            </a:r>
          </a:p>
          <a:p>
            <a:endParaRPr lang="en-US" dirty="0"/>
          </a:p>
          <a:p>
            <a:endParaRPr lang="en-US" dirty="0"/>
          </a:p>
          <a:p>
            <a:pPr rtl="0">
              <a:spcBef>
                <a:spcPts val="0"/>
              </a:spcBef>
              <a:spcAft>
                <a:spcPts val="0"/>
              </a:spcAft>
            </a:pPr>
            <a:r>
              <a:rPr lang="en-US" sz="2400" b="1" i="0" u="none" strike="noStrike" dirty="0">
                <a:solidFill>
                  <a:srgbClr val="000000"/>
                </a:solidFill>
                <a:effectLst/>
                <a:latin typeface="Arial" panose="020B0604020202020204" pitchFamily="34" charset="0"/>
              </a:rPr>
              <a:t>t = </a:t>
            </a:r>
            <a:r>
              <a:rPr lang="en-US" sz="2400" b="1" i="0" u="none" strike="noStrike" dirty="0" err="1">
                <a:solidFill>
                  <a:srgbClr val="000000"/>
                </a:solidFill>
                <a:effectLst/>
                <a:latin typeface="Arial" panose="020B0604020202020204" pitchFamily="34" charset="0"/>
              </a:rPr>
              <a:t>x</a:t>
            </a:r>
            <a:r>
              <a:rPr lang="en-US" sz="2400" b="1" i="0" u="none" strike="noStrike" baseline="-25000" dirty="0" err="1">
                <a:solidFill>
                  <a:srgbClr val="000000"/>
                </a:solidFill>
                <a:effectLst/>
                <a:latin typeface="Arial" panose="020B0604020202020204" pitchFamily="34" charset="0"/>
              </a:rPr>
              <a:t>diff</a:t>
            </a:r>
            <a:r>
              <a:rPr lang="en-US" sz="2400" b="1" i="0" u="none" strike="noStrike" dirty="0">
                <a:solidFill>
                  <a:srgbClr val="000000"/>
                </a:solidFill>
                <a:effectLst/>
                <a:latin typeface="Arial" panose="020B0604020202020204" pitchFamily="34" charset="0"/>
              </a:rPr>
              <a:t> / (</a:t>
            </a:r>
            <a:r>
              <a:rPr lang="en-US" sz="2400" b="1" i="0" u="none" strike="noStrike" dirty="0" err="1">
                <a:solidFill>
                  <a:srgbClr val="000000"/>
                </a:solidFill>
                <a:effectLst/>
                <a:latin typeface="Arial" panose="020B0604020202020204" pitchFamily="34" charset="0"/>
              </a:rPr>
              <a:t>s</a:t>
            </a:r>
            <a:r>
              <a:rPr lang="en-US" sz="2400" b="1" i="0" u="none" strike="noStrike" baseline="-25000" dirty="0" err="1">
                <a:solidFill>
                  <a:srgbClr val="000000"/>
                </a:solidFill>
                <a:effectLst/>
                <a:latin typeface="Arial" panose="020B0604020202020204" pitchFamily="34" charset="0"/>
              </a:rPr>
              <a:t>diff</a:t>
            </a:r>
            <a:r>
              <a:rPr lang="en-US" sz="2400" b="1" i="0" u="none" strike="noStrike" dirty="0">
                <a:solidFill>
                  <a:srgbClr val="000000"/>
                </a:solidFill>
                <a:effectLst/>
                <a:latin typeface="Arial" panose="020B0604020202020204" pitchFamily="34" charset="0"/>
              </a:rPr>
              <a:t>/√n)</a:t>
            </a:r>
            <a:endParaRPr lang="en-US" sz="2400" b="1" dirty="0">
              <a:effectLst/>
            </a:endParaRPr>
          </a:p>
          <a:p>
            <a:pPr rtl="0">
              <a:spcBef>
                <a:spcPts val="0"/>
              </a:spcBef>
              <a:spcAft>
                <a:spcPts val="0"/>
              </a:spcAft>
            </a:pPr>
            <a:br>
              <a:rPr lang="en-US" b="0" dirty="0">
                <a:effectLst/>
              </a:rPr>
            </a:br>
            <a:r>
              <a:rPr lang="en-US" sz="1800" b="0" i="0" u="none" strike="noStrike" dirty="0" err="1">
                <a:solidFill>
                  <a:srgbClr val="000000"/>
                </a:solidFill>
                <a:effectLst/>
                <a:latin typeface="Arial" panose="020B0604020202020204" pitchFamily="34" charset="0"/>
              </a:rPr>
              <a:t>X</a:t>
            </a:r>
            <a:r>
              <a:rPr lang="en-US" sz="1800" b="0" i="0" u="none" strike="noStrike" baseline="-25000" dirty="0" err="1">
                <a:solidFill>
                  <a:srgbClr val="000000"/>
                </a:solidFill>
                <a:effectLst/>
                <a:latin typeface="Arial" panose="020B0604020202020204" pitchFamily="34" charset="0"/>
              </a:rPr>
              <a:t>diff</a:t>
            </a:r>
            <a:r>
              <a:rPr lang="en-US" sz="1800" b="0" i="0" u="none" strike="noStrike" baseline="-25000" dirty="0">
                <a:solidFill>
                  <a:srgbClr val="000000"/>
                </a:solidFill>
                <a:effectLst/>
                <a:latin typeface="Arial" panose="020B0604020202020204" pitchFamily="34" charset="0"/>
              </a:rPr>
              <a:t> </a:t>
            </a:r>
            <a:r>
              <a:rPr lang="en-US" sz="1800" b="0" i="0" u="none" strike="noStrike" dirty="0">
                <a:solidFill>
                  <a:srgbClr val="000000"/>
                </a:solidFill>
                <a:effectLst/>
                <a:latin typeface="Arial" panose="020B0604020202020204" pitchFamily="34" charset="0"/>
              </a:rPr>
              <a:t>= mean of the differences</a:t>
            </a:r>
            <a:endParaRPr lang="en-US" b="0" dirty="0">
              <a:effectLst/>
            </a:endParaRPr>
          </a:p>
          <a:p>
            <a:pPr rtl="0">
              <a:spcBef>
                <a:spcPts val="0"/>
              </a:spcBef>
              <a:spcAft>
                <a:spcPts val="0"/>
              </a:spcAft>
            </a:pPr>
            <a:r>
              <a:rPr lang="en-US" sz="1800" b="0" i="0" u="none" strike="noStrike" dirty="0" err="1">
                <a:solidFill>
                  <a:srgbClr val="000000"/>
                </a:solidFill>
                <a:effectLst/>
                <a:latin typeface="Arial" panose="020B0604020202020204" pitchFamily="34" charset="0"/>
              </a:rPr>
              <a:t>S</a:t>
            </a:r>
            <a:r>
              <a:rPr lang="en-US" sz="1800" b="0" i="0" u="none" strike="noStrike" baseline="-25000" dirty="0" err="1">
                <a:solidFill>
                  <a:srgbClr val="000000"/>
                </a:solidFill>
                <a:effectLst/>
                <a:latin typeface="Arial" panose="020B0604020202020204" pitchFamily="34" charset="0"/>
              </a:rPr>
              <a:t>diff</a:t>
            </a:r>
            <a:r>
              <a:rPr lang="en-US" sz="1800" b="0" i="0" u="none" strike="noStrike" dirty="0">
                <a:solidFill>
                  <a:srgbClr val="000000"/>
                </a:solidFill>
                <a:effectLst/>
                <a:latin typeface="Arial" panose="020B0604020202020204" pitchFamily="34" charset="0"/>
              </a:rPr>
              <a:t> = standard deviation of the differences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n = sample size</a:t>
            </a:r>
            <a:endParaRPr lang="en-US" b="0" dirty="0">
              <a:effectLst/>
            </a:endParaRPr>
          </a:p>
          <a:p>
            <a:br>
              <a:rPr lang="en-US" b="0" dirty="0">
                <a:effectLst/>
              </a:rPr>
            </a:br>
            <a:r>
              <a:rPr lang="en-US" dirty="0"/>
              <a:t> </a:t>
            </a:r>
          </a:p>
        </p:txBody>
      </p:sp>
      <p:pic>
        <p:nvPicPr>
          <p:cNvPr id="1030" name="Picture 6">
            <a:extLst>
              <a:ext uri="{FF2B5EF4-FFF2-40B4-BE49-F238E27FC236}">
                <a16:creationId xmlns:a16="http://schemas.microsoft.com/office/drawing/2014/main" id="{C30C2D82-7D29-89D5-4454-30DF22B79D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8761" r="53198" b="1613"/>
          <a:stretch/>
        </p:blipFill>
        <p:spPr bwMode="auto">
          <a:xfrm>
            <a:off x="547688" y="2387976"/>
            <a:ext cx="2113046" cy="188093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8DBBFE5E-B8E9-A08B-2C29-5B578D4B5C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381" t="18251"/>
          <a:stretch/>
        </p:blipFill>
        <p:spPr bwMode="auto">
          <a:xfrm>
            <a:off x="4176821" y="2463466"/>
            <a:ext cx="2465972" cy="1931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603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847D96-81AB-983D-F447-AD6DFCEDD6E8}"/>
              </a:ext>
            </a:extLst>
          </p:cNvPr>
          <p:cNvSpPr>
            <a:spLocks noGrp="1"/>
          </p:cNvSpPr>
          <p:nvPr>
            <p:ph type="title"/>
          </p:nvPr>
        </p:nvSpPr>
        <p:spPr>
          <a:xfrm>
            <a:off x="1136397" y="-396339"/>
            <a:ext cx="5323715" cy="1642970"/>
          </a:xfrm>
        </p:spPr>
        <p:txBody>
          <a:bodyPr anchor="b">
            <a:normAutofit/>
          </a:bodyPr>
          <a:lstStyle/>
          <a:p>
            <a:r>
              <a:rPr lang="en-US" sz="4000" dirty="0"/>
              <a:t>Understanding </a:t>
            </a:r>
          </a:p>
        </p:txBody>
      </p:sp>
      <p:sp>
        <p:nvSpPr>
          <p:cNvPr id="3" name="Content Placeholder 2">
            <a:extLst>
              <a:ext uri="{FF2B5EF4-FFF2-40B4-BE49-F238E27FC236}">
                <a16:creationId xmlns:a16="http://schemas.microsoft.com/office/drawing/2014/main" id="{48CC8374-9F74-5E47-8A1D-01A395F69BB7}"/>
              </a:ext>
            </a:extLst>
          </p:cNvPr>
          <p:cNvSpPr>
            <a:spLocks noGrp="1"/>
          </p:cNvSpPr>
          <p:nvPr>
            <p:ph idx="1"/>
          </p:nvPr>
        </p:nvSpPr>
        <p:spPr>
          <a:xfrm>
            <a:off x="288759" y="1642970"/>
            <a:ext cx="6171354" cy="5611369"/>
          </a:xfrm>
        </p:spPr>
        <p:txBody>
          <a:bodyPr anchor="t">
            <a:normAutofit/>
          </a:bodyPr>
          <a:lstStyle/>
          <a:p>
            <a:pPr marL="0" indent="0" rtl="0">
              <a:spcBef>
                <a:spcPts val="0"/>
              </a:spcBef>
              <a:spcAft>
                <a:spcPts val="600"/>
              </a:spcAft>
              <a:buNone/>
            </a:pPr>
            <a:r>
              <a:rPr lang="en-US" sz="1400" b="0" i="0" u="none" strike="noStrike" dirty="0">
                <a:effectLst/>
                <a:latin typeface="Arial" panose="020B0604020202020204" pitchFamily="34" charset="0"/>
              </a:rPr>
              <a:t>T-value of 0 means that the sample result is exactly equal to the null hypothesis</a:t>
            </a:r>
            <a:endParaRPr lang="en-US" sz="1400" b="0" dirty="0">
              <a:effectLst/>
            </a:endParaRPr>
          </a:p>
          <a:p>
            <a:pPr marL="0" indent="0" rtl="0">
              <a:spcBef>
                <a:spcPts val="0"/>
              </a:spcBef>
              <a:spcAft>
                <a:spcPts val="600"/>
              </a:spcAft>
              <a:buNone/>
            </a:pPr>
            <a:br>
              <a:rPr lang="en-US" sz="1400" b="0" dirty="0">
                <a:effectLst/>
              </a:rPr>
            </a:br>
            <a:r>
              <a:rPr lang="en-US" sz="1400" b="1" i="0" u="none" strike="noStrike" dirty="0">
                <a:effectLst/>
                <a:latin typeface="Arial" panose="020B0604020202020204" pitchFamily="34" charset="0"/>
              </a:rPr>
              <a:t>Degrees of Freedom Formula</a:t>
            </a:r>
            <a:r>
              <a:rPr lang="en-US" sz="1400" b="0" i="0" u="none" strike="noStrike" dirty="0">
                <a:effectLst/>
                <a:latin typeface="Arial" panose="020B0604020202020204" pitchFamily="34" charset="0"/>
              </a:rPr>
              <a:t>: df = number of samples - 1</a:t>
            </a:r>
            <a:endParaRPr lang="en-US" sz="1400" b="0" dirty="0">
              <a:effectLst/>
            </a:endParaRPr>
          </a:p>
          <a:p>
            <a:pPr marL="0" indent="0" rtl="0">
              <a:spcBef>
                <a:spcPts val="0"/>
              </a:spcBef>
              <a:spcAft>
                <a:spcPts val="600"/>
              </a:spcAft>
              <a:buNone/>
            </a:pPr>
            <a:br>
              <a:rPr lang="en-US" sz="1400" b="0" dirty="0">
                <a:effectLst/>
              </a:rPr>
            </a:br>
            <a:r>
              <a:rPr lang="en-US" sz="1400" b="1" i="0" u="none" strike="noStrike" dirty="0">
                <a:effectLst/>
                <a:latin typeface="Arial" panose="020B0604020202020204" pitchFamily="34" charset="0"/>
              </a:rPr>
              <a:t>T-distributions</a:t>
            </a:r>
            <a:r>
              <a:rPr lang="en-US" sz="1400" b="0" i="0" u="none" strike="noStrike" dirty="0">
                <a:effectLst/>
                <a:latin typeface="Arial" panose="020B0604020202020204" pitchFamily="34" charset="0"/>
              </a:rPr>
              <a:t>: </a:t>
            </a:r>
            <a:endParaRPr lang="en-US" sz="1400" b="0" dirty="0">
              <a:effectLst/>
            </a:endParaRPr>
          </a:p>
          <a:p>
            <a:pPr rtl="0" fontAlgn="base">
              <a:spcBef>
                <a:spcPts val="0"/>
              </a:spcBef>
              <a:spcAft>
                <a:spcPts val="600"/>
              </a:spcAft>
              <a:buFont typeface="Arial" panose="020B0604020202020204" pitchFamily="34" charset="0"/>
              <a:buChar char="•"/>
            </a:pPr>
            <a:r>
              <a:rPr lang="en-US" sz="1400" b="0" i="0" u="none" strike="noStrike" dirty="0">
                <a:effectLst/>
                <a:latin typeface="Arial" panose="020B0604020202020204" pitchFamily="34" charset="0"/>
              </a:rPr>
              <a:t>These are made when you draw multiple samples of the same size from the same population and perform the same t-test. Your result would be many t-values which you could then plot, often creating a bell curve.</a:t>
            </a:r>
          </a:p>
          <a:p>
            <a:pPr rtl="0" fontAlgn="base">
              <a:spcBef>
                <a:spcPts val="0"/>
              </a:spcBef>
              <a:spcAft>
                <a:spcPts val="600"/>
              </a:spcAft>
              <a:buFont typeface="Arial" panose="020B0604020202020204" pitchFamily="34" charset="0"/>
              <a:buChar char="•"/>
            </a:pPr>
            <a:r>
              <a:rPr lang="en-US" sz="1400" b="0" i="0" u="none" strike="noStrike" dirty="0">
                <a:effectLst/>
                <a:latin typeface="Arial" panose="020B0604020202020204" pitchFamily="34" charset="0"/>
              </a:rPr>
              <a:t>The peak of the graph is 0 because t-distributions assume that the null hypothesis is true</a:t>
            </a:r>
          </a:p>
          <a:p>
            <a:pPr rtl="0" fontAlgn="base">
              <a:spcBef>
                <a:spcPts val="0"/>
              </a:spcBef>
              <a:spcAft>
                <a:spcPts val="600"/>
              </a:spcAft>
              <a:buFont typeface="Arial" panose="020B0604020202020204" pitchFamily="34" charset="0"/>
              <a:buChar char="•"/>
            </a:pPr>
            <a:r>
              <a:rPr lang="en-US" sz="1400" b="0" i="0" u="none" strike="noStrike" dirty="0">
                <a:effectLst/>
                <a:latin typeface="Arial" panose="020B0604020202020204" pitchFamily="34" charset="0"/>
              </a:rPr>
              <a:t>T-values become less likely as you go farther left or right on the graph, meaning that when the null hypothesis is true you are less likely to receive a sample that is very different from the null hypothesis </a:t>
            </a:r>
          </a:p>
          <a:p>
            <a:pPr marL="0" indent="0" rtl="0">
              <a:spcBef>
                <a:spcPts val="0"/>
              </a:spcBef>
              <a:spcAft>
                <a:spcPts val="600"/>
              </a:spcAft>
              <a:buNone/>
            </a:pPr>
            <a:br>
              <a:rPr lang="en-US" sz="1400" b="0" dirty="0">
                <a:effectLst/>
              </a:rPr>
            </a:br>
            <a:r>
              <a:rPr lang="en-US" sz="1400" b="1" i="0" u="none" strike="noStrike" dirty="0">
                <a:effectLst/>
                <a:latin typeface="Arial" panose="020B0604020202020204" pitchFamily="34" charset="0"/>
              </a:rPr>
              <a:t>p-value</a:t>
            </a:r>
            <a:r>
              <a:rPr lang="en-US" sz="1400" b="0" i="0" u="none" strike="noStrike" dirty="0">
                <a:effectLst/>
                <a:latin typeface="Arial" panose="020B0604020202020204" pitchFamily="34" charset="0"/>
              </a:rPr>
              <a:t>:</a:t>
            </a:r>
            <a:endParaRPr lang="en-US" sz="1400" b="0" dirty="0">
              <a:effectLst/>
            </a:endParaRPr>
          </a:p>
          <a:p>
            <a:pPr rtl="0" fontAlgn="base">
              <a:spcBef>
                <a:spcPts val="0"/>
              </a:spcBef>
              <a:spcAft>
                <a:spcPts val="600"/>
              </a:spcAft>
              <a:buFont typeface="Arial" panose="020B0604020202020204" pitchFamily="34" charset="0"/>
              <a:buChar char="•"/>
            </a:pPr>
            <a:r>
              <a:rPr lang="en-US" sz="1400" b="0" i="0" u="none" strike="noStrike" dirty="0">
                <a:effectLst/>
                <a:latin typeface="Arial" panose="020B0604020202020204" pitchFamily="34" charset="0"/>
              </a:rPr>
              <a:t>To obtain the p-value use a chart that contains all the values</a:t>
            </a:r>
          </a:p>
          <a:p>
            <a:pPr rtl="0">
              <a:spcBef>
                <a:spcPts val="0"/>
              </a:spcBef>
              <a:spcAft>
                <a:spcPts val="600"/>
              </a:spcAft>
            </a:pPr>
            <a:r>
              <a:rPr lang="en-US" sz="1400" b="0" i="0" u="none" strike="noStrike" dirty="0">
                <a:effectLst/>
                <a:latin typeface="Arial" panose="020B0604020202020204" pitchFamily="34" charset="0"/>
              </a:rPr>
              <a:t>Example: When getting p-value, you shade the parts of the graph that are greater than the t-value and incase of a two tailed test shade above the positive/negative of the t-value. If the shaded region where to be 0.06 or 6% it would not be enough to reject the null hypothesis using the common significance level of 0.05 or 5%</a:t>
            </a:r>
            <a:endParaRPr lang="en-US" sz="1400" b="0" dirty="0">
              <a:effectLst/>
            </a:endParaRPr>
          </a:p>
        </p:txBody>
      </p:sp>
      <p:sp>
        <p:nvSpPr>
          <p:cNvPr id="2059" name="Rectangle 2058">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2060">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3" name="Rectangle 2062">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5" name="Rectangle 2064">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2" name="Picture 4" descr="Table&#10;&#10;Description automatically generated">
            <a:extLst>
              <a:ext uri="{FF2B5EF4-FFF2-40B4-BE49-F238E27FC236}">
                <a16:creationId xmlns:a16="http://schemas.microsoft.com/office/drawing/2014/main" id="{C30CDB41-C3E0-6EE6-22F9-E16F2691A0C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126200" y="909081"/>
            <a:ext cx="4070064" cy="5071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97656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4B6EA-B0CC-3324-30C7-BC10E9302C77}"/>
              </a:ext>
            </a:extLst>
          </p:cNvPr>
          <p:cNvSpPr>
            <a:spLocks noGrp="1"/>
          </p:cNvSpPr>
          <p:nvPr>
            <p:ph type="title"/>
          </p:nvPr>
        </p:nvSpPr>
        <p:spPr/>
        <p:txBody>
          <a:bodyPr/>
          <a:lstStyle/>
          <a:p>
            <a:r>
              <a:rPr lang="en-US" dirty="0"/>
              <a:t>Z-test</a:t>
            </a:r>
          </a:p>
        </p:txBody>
      </p:sp>
      <p:sp>
        <p:nvSpPr>
          <p:cNvPr id="3" name="Content Placeholder 2">
            <a:extLst>
              <a:ext uri="{FF2B5EF4-FFF2-40B4-BE49-F238E27FC236}">
                <a16:creationId xmlns:a16="http://schemas.microsoft.com/office/drawing/2014/main" id="{5932B94B-E344-7C9E-84F7-80ECF10BA26E}"/>
              </a:ext>
            </a:extLst>
          </p:cNvPr>
          <p:cNvSpPr>
            <a:spLocks noGrp="1"/>
          </p:cNvSpPr>
          <p:nvPr>
            <p:ph idx="1"/>
          </p:nvPr>
        </p:nvSpPr>
        <p:spPr/>
        <p:txBody>
          <a:bodyPr/>
          <a:lstStyle/>
          <a:p>
            <a:pPr marL="0" indent="0" rtl="0">
              <a:spcBef>
                <a:spcPts val="0"/>
              </a:spcBef>
              <a:spcAft>
                <a:spcPts val="0"/>
              </a:spcAft>
              <a:buNone/>
            </a:pPr>
            <a:r>
              <a:rPr lang="en-US" sz="2400" b="0" i="0" u="none" strike="noStrike" dirty="0">
                <a:solidFill>
                  <a:srgbClr val="000000"/>
                </a:solidFill>
                <a:effectLst/>
                <a:latin typeface="Arial" panose="020B0604020202020204" pitchFamily="34" charset="0"/>
              </a:rPr>
              <a:t>Like a t-test which also helps determine the significance of a set of data</a:t>
            </a:r>
            <a:endParaRPr lang="en-US" sz="2400" b="0" dirty="0">
              <a:effectLst/>
            </a:endParaRPr>
          </a:p>
          <a:p>
            <a:pPr marL="0" indent="0" rtl="0">
              <a:spcBef>
                <a:spcPts val="0"/>
              </a:spcBef>
              <a:spcAft>
                <a:spcPts val="0"/>
              </a:spcAft>
              <a:buNone/>
            </a:pPr>
            <a:br>
              <a:rPr lang="en-US" sz="2400" b="0" dirty="0">
                <a:effectLst/>
              </a:rPr>
            </a:br>
            <a:r>
              <a:rPr lang="en-US" sz="2400" b="1" i="0" u="none" strike="noStrike" dirty="0">
                <a:solidFill>
                  <a:srgbClr val="000000"/>
                </a:solidFill>
                <a:effectLst/>
                <a:latin typeface="Arial" panose="020B0604020202020204" pitchFamily="34" charset="0"/>
              </a:rPr>
              <a:t>One Sample Z-test:</a:t>
            </a:r>
            <a:endParaRPr lang="en-US" sz="2400" b="0" dirty="0">
              <a:effectLst/>
            </a:endParaRPr>
          </a:p>
          <a:p>
            <a:pPr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Determine whether a population mean is different from a hypothesized value</a:t>
            </a:r>
          </a:p>
          <a:p>
            <a:pPr rtl="0">
              <a:spcBef>
                <a:spcPts val="0"/>
              </a:spcBef>
              <a:spcAft>
                <a:spcPts val="0"/>
              </a:spcAft>
            </a:pPr>
            <a:r>
              <a:rPr lang="en-US" sz="2400" b="0" i="0" u="none" strike="noStrike" dirty="0">
                <a:solidFill>
                  <a:srgbClr val="000000"/>
                </a:solidFill>
                <a:effectLst/>
                <a:latin typeface="Arial" panose="020B0604020202020204" pitchFamily="34" charset="0"/>
              </a:rPr>
              <a:t>Example: Do students in an honors program have an average IQ score different from a hypothesized value of 100?</a:t>
            </a:r>
            <a:endParaRPr lang="en-US" sz="2400" b="0" dirty="0">
              <a:effectLst/>
            </a:endParaRPr>
          </a:p>
          <a:p>
            <a:pPr marL="0" indent="0" rtl="0">
              <a:spcBef>
                <a:spcPts val="0"/>
              </a:spcBef>
              <a:spcAft>
                <a:spcPts val="0"/>
              </a:spcAft>
              <a:buNone/>
            </a:pPr>
            <a:br>
              <a:rPr lang="en-US" sz="2400" b="0" dirty="0">
                <a:effectLst/>
              </a:rPr>
            </a:br>
            <a:r>
              <a:rPr lang="en-US" sz="2400" b="1" i="0" u="none" strike="noStrike" dirty="0">
                <a:solidFill>
                  <a:srgbClr val="000000"/>
                </a:solidFill>
                <a:effectLst/>
                <a:latin typeface="Arial" panose="020B0604020202020204" pitchFamily="34" charset="0"/>
              </a:rPr>
              <a:t>Two Sample Z-test:</a:t>
            </a:r>
            <a:endParaRPr lang="en-US" sz="2400" b="0" dirty="0">
              <a:effectLst/>
            </a:endParaRPr>
          </a:p>
          <a:p>
            <a:pPr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Determine whether two population means differ</a:t>
            </a:r>
          </a:p>
          <a:p>
            <a:pPr rtl="0">
              <a:spcBef>
                <a:spcPts val="0"/>
              </a:spcBef>
              <a:spcAft>
                <a:spcPts val="0"/>
              </a:spcAft>
            </a:pPr>
            <a:r>
              <a:rPr lang="en-US" sz="2400" b="0" i="0" u="none" strike="noStrike" dirty="0">
                <a:solidFill>
                  <a:srgbClr val="000000"/>
                </a:solidFill>
                <a:effectLst/>
                <a:latin typeface="Arial" panose="020B0604020202020204" pitchFamily="34" charset="0"/>
              </a:rPr>
              <a:t>Example: Do two IQ boosting programs have different mean scores?</a:t>
            </a:r>
            <a:endParaRPr lang="en-US" sz="2400" b="0" dirty="0">
              <a:effectLst/>
            </a:endParaRPr>
          </a:p>
          <a:p>
            <a:pPr marL="0" indent="0">
              <a:buNone/>
            </a:pPr>
            <a:endParaRPr lang="en-US" dirty="0"/>
          </a:p>
        </p:txBody>
      </p:sp>
    </p:spTree>
    <p:extLst>
      <p:ext uri="{BB962C8B-B14F-4D97-AF65-F5344CB8AC3E}">
        <p14:creationId xmlns:p14="http://schemas.microsoft.com/office/powerpoint/2010/main" val="21576374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1E7CC-C37D-A814-FB8F-563CC395F212}"/>
              </a:ext>
            </a:extLst>
          </p:cNvPr>
          <p:cNvSpPr>
            <a:spLocks noGrp="1"/>
          </p:cNvSpPr>
          <p:nvPr>
            <p:ph type="title"/>
          </p:nvPr>
        </p:nvSpPr>
        <p:spPr/>
        <p:txBody>
          <a:bodyPr/>
          <a:lstStyle/>
          <a:p>
            <a:r>
              <a:rPr lang="en-US" dirty="0"/>
              <a:t>Formulas</a:t>
            </a:r>
          </a:p>
        </p:txBody>
      </p:sp>
      <p:sp>
        <p:nvSpPr>
          <p:cNvPr id="3" name="Content Placeholder 2">
            <a:extLst>
              <a:ext uri="{FF2B5EF4-FFF2-40B4-BE49-F238E27FC236}">
                <a16:creationId xmlns:a16="http://schemas.microsoft.com/office/drawing/2014/main" id="{68DCDA2C-4076-3857-E033-3E075D7E1D95}"/>
              </a:ext>
            </a:extLst>
          </p:cNvPr>
          <p:cNvSpPr>
            <a:spLocks noGrp="1"/>
          </p:cNvSpPr>
          <p:nvPr>
            <p:ph idx="1"/>
          </p:nvPr>
        </p:nvSpPr>
        <p:spPr>
          <a:xfrm>
            <a:off x="838199" y="1825625"/>
            <a:ext cx="4266461" cy="4351338"/>
          </a:xfrm>
        </p:spPr>
        <p:txBody>
          <a:bodyPr>
            <a:normAutofit/>
          </a:bodyPr>
          <a:lstStyle/>
          <a:p>
            <a:pPr marL="0" indent="0">
              <a:buNone/>
            </a:pPr>
            <a:r>
              <a:rPr lang="en-US" b="1" dirty="0"/>
              <a:t>One Sample Z-test</a:t>
            </a:r>
          </a:p>
          <a:p>
            <a:pPr marL="0" indent="0">
              <a:buNone/>
            </a:pPr>
            <a:endParaRPr lang="en-US" dirty="0"/>
          </a:p>
          <a:p>
            <a:pPr marL="0" indent="0">
              <a:buNone/>
            </a:pPr>
            <a:endParaRPr lang="en-US" dirty="0"/>
          </a:p>
          <a:p>
            <a:pPr marL="0" indent="0">
              <a:buNone/>
            </a:pPr>
            <a:endParaRPr lang="en-US" dirty="0"/>
          </a:p>
          <a:p>
            <a:pPr rtl="0">
              <a:spcBef>
                <a:spcPts val="0"/>
              </a:spcBef>
              <a:spcAft>
                <a:spcPts val="0"/>
              </a:spcAft>
            </a:pPr>
            <a:r>
              <a:rPr lang="en-US" sz="1800" b="0" i="0" u="none" strike="noStrike" dirty="0">
                <a:solidFill>
                  <a:srgbClr val="000000"/>
                </a:solidFill>
                <a:effectLst/>
                <a:latin typeface="Arial" panose="020B0604020202020204" pitchFamily="34" charset="0"/>
              </a:rPr>
              <a:t>x = sample mean</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μ</a:t>
            </a:r>
            <a:r>
              <a:rPr lang="en-US" sz="1800" b="0" i="0" u="none" strike="noStrike" baseline="-25000" dirty="0">
                <a:solidFill>
                  <a:srgbClr val="000000"/>
                </a:solidFill>
                <a:effectLst/>
                <a:latin typeface="Arial" panose="020B0604020202020204" pitchFamily="34" charset="0"/>
              </a:rPr>
              <a:t>0</a:t>
            </a:r>
            <a:r>
              <a:rPr lang="en-US" sz="1800" b="0" i="0" u="none" strike="noStrike" dirty="0">
                <a:solidFill>
                  <a:srgbClr val="000000"/>
                </a:solidFill>
                <a:effectLst/>
                <a:latin typeface="Arial" panose="020B0604020202020204" pitchFamily="34" charset="0"/>
              </a:rPr>
              <a:t> = hypothesized population mean</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σ = population standard deviation</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n = sample size</a:t>
            </a:r>
            <a:endParaRPr lang="en-US" b="0" dirty="0">
              <a:effectLst/>
            </a:endParaRPr>
          </a:p>
          <a:p>
            <a:pPr marL="0" indent="0">
              <a:buNone/>
            </a:pPr>
            <a:endParaRPr lang="en-US" dirty="0"/>
          </a:p>
        </p:txBody>
      </p:sp>
      <p:sp>
        <p:nvSpPr>
          <p:cNvPr id="4" name="TextBox 3">
            <a:extLst>
              <a:ext uri="{FF2B5EF4-FFF2-40B4-BE49-F238E27FC236}">
                <a16:creationId xmlns:a16="http://schemas.microsoft.com/office/drawing/2014/main" id="{D1A71D55-BD94-D459-73E6-656FC9ADACBC}"/>
              </a:ext>
            </a:extLst>
          </p:cNvPr>
          <p:cNvSpPr txBox="1"/>
          <p:nvPr/>
        </p:nvSpPr>
        <p:spPr>
          <a:xfrm>
            <a:off x="6753571" y="1690688"/>
            <a:ext cx="4840666" cy="3908762"/>
          </a:xfrm>
          <a:prstGeom prst="rect">
            <a:avLst/>
          </a:prstGeom>
          <a:noFill/>
        </p:spPr>
        <p:txBody>
          <a:bodyPr wrap="square" rtlCol="0">
            <a:spAutoFit/>
          </a:bodyPr>
          <a:lstStyle/>
          <a:p>
            <a:r>
              <a:rPr lang="en-US" sz="2800" b="1" dirty="0"/>
              <a:t>Two Sample Z-test</a:t>
            </a:r>
          </a:p>
          <a:p>
            <a:endParaRPr lang="en-US" sz="2800" dirty="0"/>
          </a:p>
          <a:p>
            <a:endParaRPr lang="en-US" sz="2800" dirty="0"/>
          </a:p>
          <a:p>
            <a:endParaRPr lang="en-US" sz="2800" dirty="0"/>
          </a:p>
          <a:p>
            <a:endParaRPr lang="en-US" sz="2800" dirty="0"/>
          </a:p>
          <a:p>
            <a:pPr rtl="0">
              <a:spcBef>
                <a:spcPts val="0"/>
              </a:spcBef>
              <a:spcAft>
                <a:spcPts val="0"/>
              </a:spcAft>
            </a:pPr>
            <a:r>
              <a:rPr lang="en-US" sz="1800" b="0" i="0" u="none" strike="noStrike" dirty="0">
                <a:solidFill>
                  <a:srgbClr val="000000"/>
                </a:solidFill>
                <a:effectLst/>
                <a:latin typeface="Arial" panose="020B0604020202020204" pitchFamily="34" charset="0"/>
              </a:rPr>
              <a:t>x</a:t>
            </a:r>
            <a:r>
              <a:rPr lang="en-US" sz="1800" b="0" i="0" u="none" strike="noStrike" baseline="-25000" dirty="0">
                <a:solidFill>
                  <a:srgbClr val="000000"/>
                </a:solidFill>
                <a:effectLst/>
                <a:latin typeface="Arial" panose="020B0604020202020204" pitchFamily="34" charset="0"/>
              </a:rPr>
              <a:t>1</a:t>
            </a:r>
            <a:r>
              <a:rPr lang="en-US" sz="1800" b="0" i="0" u="none" strike="noStrike" dirty="0">
                <a:solidFill>
                  <a:srgbClr val="000000"/>
                </a:solidFill>
                <a:effectLst/>
                <a:latin typeface="Arial" panose="020B0604020202020204" pitchFamily="34" charset="0"/>
              </a:rPr>
              <a:t> = sample mean in group #1</a:t>
            </a:r>
            <a:endParaRPr lang="en-US" sz="28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x</a:t>
            </a:r>
            <a:r>
              <a:rPr lang="en-US" sz="1800" b="0" i="0" u="none" strike="noStrike" baseline="-25000" dirty="0">
                <a:solidFill>
                  <a:srgbClr val="000000"/>
                </a:solidFill>
                <a:effectLst/>
                <a:latin typeface="Arial" panose="020B0604020202020204" pitchFamily="34" charset="0"/>
              </a:rPr>
              <a:t>2</a:t>
            </a:r>
            <a:r>
              <a:rPr lang="en-US" sz="1800" b="0" i="0" u="none" strike="noStrike" dirty="0">
                <a:solidFill>
                  <a:srgbClr val="000000"/>
                </a:solidFill>
                <a:effectLst/>
                <a:latin typeface="Arial" panose="020B0604020202020204" pitchFamily="34" charset="0"/>
              </a:rPr>
              <a:t> = sample mean in group #2</a:t>
            </a:r>
            <a:endParaRPr lang="en-US" sz="28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σ</a:t>
            </a:r>
            <a:r>
              <a:rPr lang="en-US" sz="1800" b="0" i="0" u="none" strike="noStrike" baseline="-25000" dirty="0">
                <a:solidFill>
                  <a:srgbClr val="000000"/>
                </a:solidFill>
                <a:effectLst/>
                <a:latin typeface="Arial" panose="020B0604020202020204" pitchFamily="34" charset="0"/>
              </a:rPr>
              <a:t>1</a:t>
            </a:r>
            <a:r>
              <a:rPr lang="en-US" sz="1800" b="0" i="0" u="none" strike="noStrike" dirty="0">
                <a:solidFill>
                  <a:srgbClr val="000000"/>
                </a:solidFill>
                <a:effectLst/>
                <a:latin typeface="Arial" panose="020B0604020202020204" pitchFamily="34" charset="0"/>
              </a:rPr>
              <a:t> = population standard deviation #1</a:t>
            </a:r>
            <a:endParaRPr lang="en-US" sz="28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σ</a:t>
            </a:r>
            <a:r>
              <a:rPr lang="en-US" sz="1800" b="0" i="0" u="none" strike="noStrike" baseline="-25000" dirty="0">
                <a:solidFill>
                  <a:srgbClr val="000000"/>
                </a:solidFill>
                <a:effectLst/>
                <a:latin typeface="Arial" panose="020B0604020202020204" pitchFamily="34" charset="0"/>
              </a:rPr>
              <a:t>2</a:t>
            </a:r>
            <a:r>
              <a:rPr lang="en-US" sz="1800" b="0" i="0" u="none" strike="noStrike" dirty="0">
                <a:solidFill>
                  <a:srgbClr val="000000"/>
                </a:solidFill>
                <a:effectLst/>
                <a:latin typeface="Arial" panose="020B0604020202020204" pitchFamily="34" charset="0"/>
              </a:rPr>
              <a:t> = population standard deviation #2</a:t>
            </a:r>
            <a:endParaRPr lang="en-US" sz="28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n</a:t>
            </a:r>
            <a:r>
              <a:rPr lang="en-US" sz="1800" b="0" i="0" u="none" strike="noStrike" baseline="-25000" dirty="0">
                <a:solidFill>
                  <a:srgbClr val="000000"/>
                </a:solidFill>
                <a:effectLst/>
                <a:latin typeface="Arial" panose="020B0604020202020204" pitchFamily="34" charset="0"/>
              </a:rPr>
              <a:t>1</a:t>
            </a:r>
            <a:r>
              <a:rPr lang="en-US" sz="1800" b="0" i="0" u="none" strike="noStrike" dirty="0">
                <a:solidFill>
                  <a:srgbClr val="000000"/>
                </a:solidFill>
                <a:effectLst/>
                <a:latin typeface="Arial" panose="020B0604020202020204" pitchFamily="34" charset="0"/>
              </a:rPr>
              <a:t> = sample size in group #1</a:t>
            </a:r>
            <a:endParaRPr lang="en-US" sz="2800" b="0" dirty="0">
              <a:effectLst/>
            </a:endParaRPr>
          </a:p>
          <a:p>
            <a:r>
              <a:rPr lang="en-US" sz="1800" b="0" i="0" u="none" strike="noStrike" dirty="0">
                <a:solidFill>
                  <a:srgbClr val="000000"/>
                </a:solidFill>
                <a:effectLst/>
                <a:latin typeface="Arial" panose="020B0604020202020204" pitchFamily="34" charset="0"/>
              </a:rPr>
              <a:t>n</a:t>
            </a:r>
            <a:r>
              <a:rPr lang="en-US" sz="1800" b="0" i="0" u="none" strike="noStrike" baseline="-25000" dirty="0">
                <a:solidFill>
                  <a:srgbClr val="000000"/>
                </a:solidFill>
                <a:effectLst/>
                <a:latin typeface="Arial" panose="020B0604020202020204" pitchFamily="34" charset="0"/>
              </a:rPr>
              <a:t>2</a:t>
            </a:r>
            <a:r>
              <a:rPr lang="en-US" sz="1800" b="0" i="0" u="none" strike="noStrike" dirty="0">
                <a:solidFill>
                  <a:srgbClr val="000000"/>
                </a:solidFill>
                <a:effectLst/>
                <a:latin typeface="Arial" panose="020B0604020202020204" pitchFamily="34" charset="0"/>
              </a:rPr>
              <a:t> = sample size in group #2</a:t>
            </a:r>
            <a:endParaRPr lang="en-US" sz="2800" dirty="0"/>
          </a:p>
        </p:txBody>
      </p:sp>
      <p:pic>
        <p:nvPicPr>
          <p:cNvPr id="3074" name="Picture 2">
            <a:extLst>
              <a:ext uri="{FF2B5EF4-FFF2-40B4-BE49-F238E27FC236}">
                <a16:creationId xmlns:a16="http://schemas.microsoft.com/office/drawing/2014/main" id="{DC98620C-5EB0-096F-E623-06F22C7211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4245" y="2400010"/>
            <a:ext cx="3971925" cy="132397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664B212E-4710-4A97-7A3D-F18259CB2B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0244" y="2540169"/>
            <a:ext cx="1600200" cy="1104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61611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8" name="Rectangle 4102">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269A5E-C2C2-9D52-61AC-A4D024DB2BA3}"/>
              </a:ext>
            </a:extLst>
          </p:cNvPr>
          <p:cNvSpPr>
            <a:spLocks noGrp="1"/>
          </p:cNvSpPr>
          <p:nvPr>
            <p:ph type="title"/>
          </p:nvPr>
        </p:nvSpPr>
        <p:spPr>
          <a:xfrm>
            <a:off x="1136397" y="390615"/>
            <a:ext cx="5323715" cy="839973"/>
          </a:xfrm>
        </p:spPr>
        <p:txBody>
          <a:bodyPr anchor="b">
            <a:normAutofit/>
          </a:bodyPr>
          <a:lstStyle/>
          <a:p>
            <a:r>
              <a:rPr lang="en-US" sz="4000" dirty="0"/>
              <a:t>Understanding</a:t>
            </a:r>
          </a:p>
        </p:txBody>
      </p:sp>
      <p:sp>
        <p:nvSpPr>
          <p:cNvPr id="3" name="Content Placeholder 2">
            <a:extLst>
              <a:ext uri="{FF2B5EF4-FFF2-40B4-BE49-F238E27FC236}">
                <a16:creationId xmlns:a16="http://schemas.microsoft.com/office/drawing/2014/main" id="{97A63A9F-5615-965A-0BC6-8DD38464BD24}"/>
              </a:ext>
            </a:extLst>
          </p:cNvPr>
          <p:cNvSpPr>
            <a:spLocks noGrp="1"/>
          </p:cNvSpPr>
          <p:nvPr>
            <p:ph idx="1"/>
          </p:nvPr>
        </p:nvSpPr>
        <p:spPr>
          <a:xfrm>
            <a:off x="457200" y="1600040"/>
            <a:ext cx="6573915" cy="4637552"/>
          </a:xfrm>
        </p:spPr>
        <p:txBody>
          <a:bodyPr anchor="t">
            <a:normAutofit/>
          </a:bodyPr>
          <a:lstStyle/>
          <a:p>
            <a:pPr marL="0" indent="0" rtl="0">
              <a:spcBef>
                <a:spcPts val="0"/>
              </a:spcBef>
              <a:spcAft>
                <a:spcPts val="0"/>
              </a:spcAft>
              <a:buNone/>
            </a:pPr>
            <a:r>
              <a:rPr lang="en-US" sz="1700" b="1" i="0" u="none" strike="noStrike" dirty="0">
                <a:effectLst/>
                <a:latin typeface="Arial" panose="020B0604020202020204" pitchFamily="34" charset="0"/>
              </a:rPr>
              <a:t>Critical Values:</a:t>
            </a:r>
            <a:endParaRPr lang="en-US" sz="1700" b="0" dirty="0">
              <a:effectLst/>
            </a:endParaRPr>
          </a:p>
          <a:p>
            <a:pPr marL="0" indent="0" rtl="0">
              <a:spcBef>
                <a:spcPts val="0"/>
              </a:spcBef>
              <a:spcAft>
                <a:spcPts val="0"/>
              </a:spcAft>
              <a:buNone/>
            </a:pPr>
            <a:br>
              <a:rPr lang="en-US" sz="1700" b="0" dirty="0">
                <a:effectLst/>
              </a:rPr>
            </a:br>
            <a:r>
              <a:rPr lang="en-US" sz="1700" b="0" i="0" u="none" strike="noStrike" dirty="0">
                <a:effectLst/>
                <a:latin typeface="Arial" panose="020B0604020202020204" pitchFamily="34" charset="0"/>
              </a:rPr>
              <a:t>If the Z-value is outside of the critical values, then it is considered statistically significant</a:t>
            </a:r>
            <a:endParaRPr lang="en-US" sz="1700" b="0" dirty="0">
              <a:effectLst/>
            </a:endParaRPr>
          </a:p>
          <a:p>
            <a:pPr rtl="0" fontAlgn="base">
              <a:spcBef>
                <a:spcPts val="0"/>
              </a:spcBef>
              <a:spcAft>
                <a:spcPts val="0"/>
              </a:spcAft>
              <a:buFont typeface="Arial" panose="020B0604020202020204" pitchFamily="34" charset="0"/>
              <a:buChar char="•"/>
            </a:pPr>
            <a:r>
              <a:rPr lang="en-US" sz="1700" b="0" i="0" u="none" strike="noStrike" dirty="0">
                <a:effectLst/>
                <a:latin typeface="Arial" panose="020B0604020202020204" pitchFamily="34" charset="0"/>
              </a:rPr>
              <a:t>Example: Z-value = 1.68, Critical values = ±1.51 it </a:t>
            </a:r>
            <a:r>
              <a:rPr lang="en-US" sz="1700" b="1" i="0" u="none" strike="noStrike" dirty="0">
                <a:effectLst/>
                <a:latin typeface="Arial" panose="020B0604020202020204" pitchFamily="34" charset="0"/>
              </a:rPr>
              <a:t>IS </a:t>
            </a:r>
            <a:r>
              <a:rPr lang="en-US" sz="1700" b="0" i="0" u="none" strike="noStrike" dirty="0">
                <a:effectLst/>
                <a:latin typeface="Arial" panose="020B0604020202020204" pitchFamily="34" charset="0"/>
              </a:rPr>
              <a:t>considered statistically significant</a:t>
            </a:r>
          </a:p>
          <a:p>
            <a:pPr rtl="0" fontAlgn="base">
              <a:spcBef>
                <a:spcPts val="0"/>
              </a:spcBef>
              <a:spcAft>
                <a:spcPts val="0"/>
              </a:spcAft>
              <a:buFont typeface="Arial" panose="020B0604020202020204" pitchFamily="34" charset="0"/>
              <a:buChar char="•"/>
            </a:pPr>
            <a:r>
              <a:rPr lang="en-US" sz="1700" b="0" i="0" u="none" strike="noStrike" dirty="0">
                <a:effectLst/>
                <a:latin typeface="Arial" panose="020B0604020202020204" pitchFamily="34" charset="0"/>
              </a:rPr>
              <a:t>Example: Z-value = -1.42, Critical values = ±1.51 it is </a:t>
            </a:r>
            <a:r>
              <a:rPr lang="en-US" sz="1700" b="1" i="0" u="none" strike="noStrike" dirty="0">
                <a:effectLst/>
                <a:latin typeface="Arial" panose="020B0604020202020204" pitchFamily="34" charset="0"/>
              </a:rPr>
              <a:t>NOT </a:t>
            </a:r>
            <a:r>
              <a:rPr lang="en-US" sz="1700" b="0" i="0" u="none" strike="noStrike" dirty="0">
                <a:effectLst/>
                <a:latin typeface="Arial" panose="020B0604020202020204" pitchFamily="34" charset="0"/>
              </a:rPr>
              <a:t>considered statistically significant</a:t>
            </a:r>
          </a:p>
          <a:p>
            <a:pPr marL="0" indent="0" rtl="0">
              <a:spcBef>
                <a:spcPts val="0"/>
              </a:spcBef>
              <a:spcAft>
                <a:spcPts val="0"/>
              </a:spcAft>
              <a:buNone/>
            </a:pPr>
            <a:br>
              <a:rPr lang="en-US" sz="1700" b="0" dirty="0">
                <a:effectLst/>
              </a:rPr>
            </a:br>
            <a:r>
              <a:rPr lang="en-US" sz="1700" b="0" i="0" u="none" strike="noStrike" dirty="0">
                <a:effectLst/>
                <a:latin typeface="Arial" panose="020B0604020202020204" pitchFamily="34" charset="0"/>
              </a:rPr>
              <a:t>To get the critical values you get the tails (left tail, right tail, or two tailed) and the significance level and check the values on a table</a:t>
            </a:r>
            <a:endParaRPr lang="en-US" sz="1700" b="0" dirty="0">
              <a:effectLst/>
            </a:endParaRPr>
          </a:p>
          <a:p>
            <a:pPr marL="0" indent="0">
              <a:buNone/>
            </a:pPr>
            <a:br>
              <a:rPr lang="en-US" sz="1700" dirty="0"/>
            </a:br>
            <a:endParaRPr lang="en-US" sz="1700" dirty="0"/>
          </a:p>
        </p:txBody>
      </p:sp>
      <p:sp>
        <p:nvSpPr>
          <p:cNvPr id="4110" name="Rectangle 4104">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7" name="Rectangle 4106">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09" name="Rectangle 4108">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11" name="Rectangle 4110">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098" name="Picture 2" descr="Table&#10;&#10;Description automatically generated">
            <a:extLst>
              <a:ext uri="{FF2B5EF4-FFF2-40B4-BE49-F238E27FC236}">
                <a16:creationId xmlns:a16="http://schemas.microsoft.com/office/drawing/2014/main" id="{F427829D-BC55-1A24-7590-EBF67642FEB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227635" y="909081"/>
            <a:ext cx="3867194" cy="5071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9538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BE9D-25F8-A02F-BA30-11AB71B16629}"/>
              </a:ext>
            </a:extLst>
          </p:cNvPr>
          <p:cNvSpPr>
            <a:spLocks noGrp="1"/>
          </p:cNvSpPr>
          <p:nvPr>
            <p:ph type="title"/>
          </p:nvPr>
        </p:nvSpPr>
        <p:spPr/>
        <p:txBody>
          <a:bodyPr/>
          <a:lstStyle/>
          <a:p>
            <a:r>
              <a:rPr lang="en-US" dirty="0"/>
              <a:t>Chi-Squared-test</a:t>
            </a:r>
          </a:p>
        </p:txBody>
      </p:sp>
      <p:sp>
        <p:nvSpPr>
          <p:cNvPr id="3" name="Content Placeholder 2">
            <a:extLst>
              <a:ext uri="{FF2B5EF4-FFF2-40B4-BE49-F238E27FC236}">
                <a16:creationId xmlns:a16="http://schemas.microsoft.com/office/drawing/2014/main" id="{A7DB9C63-F93D-1214-CDA0-DCE1832726C0}"/>
              </a:ext>
            </a:extLst>
          </p:cNvPr>
          <p:cNvSpPr>
            <a:spLocks noGrp="1"/>
          </p:cNvSpPr>
          <p:nvPr>
            <p:ph idx="1"/>
          </p:nvPr>
        </p:nvSpPr>
        <p:spPr>
          <a:xfrm>
            <a:off x="838200" y="1929646"/>
            <a:ext cx="4444014" cy="4693096"/>
          </a:xfrm>
        </p:spPr>
        <p:txBody>
          <a:bodyPr>
            <a:normAutofit/>
          </a:bodyPr>
          <a:lstStyle/>
          <a:p>
            <a:pPr marL="0" indent="0" rtl="0">
              <a:spcBef>
                <a:spcPts val="0"/>
              </a:spcBef>
              <a:spcAft>
                <a:spcPts val="0"/>
              </a:spcAft>
              <a:buNone/>
            </a:pPr>
            <a:r>
              <a:rPr lang="en-US" sz="1800" b="1" i="0" u="none" strike="noStrike" dirty="0">
                <a:solidFill>
                  <a:srgbClr val="000000"/>
                </a:solidFill>
                <a:effectLst/>
                <a:latin typeface="Arial" panose="020B0604020202020204" pitchFamily="34" charset="0"/>
              </a:rPr>
              <a:t>Chi-Square Goodness of Fit Test</a:t>
            </a:r>
            <a:endParaRPr lang="en-US" b="0" dirty="0">
              <a:effectLst/>
            </a:endParaRPr>
          </a:p>
          <a:p>
            <a:pPr marL="0" indent="0" rtl="0" fontAlgn="base">
              <a:spcBef>
                <a:spcPts val="0"/>
              </a:spcBef>
              <a:spcAft>
                <a:spcPts val="0"/>
              </a:spcAft>
              <a:buNone/>
            </a:pPr>
            <a:br>
              <a:rPr lang="en-US" b="0" dirty="0">
                <a:effectLst/>
              </a:rPr>
            </a:br>
            <a:r>
              <a:rPr lang="en-US" sz="1800" b="0" i="0" u="none" strike="noStrike" dirty="0">
                <a:solidFill>
                  <a:srgbClr val="000000"/>
                </a:solidFill>
                <a:effectLst/>
                <a:latin typeface="Arial" panose="020B0604020202020204" pitchFamily="34" charset="0"/>
              </a:rPr>
              <a:t>Determine whether a categorical variable follows a hypothesized distribution</a:t>
            </a:r>
          </a:p>
          <a:p>
            <a:pPr rtl="0">
              <a:spcBef>
                <a:spcPts val="0"/>
              </a:spcBef>
              <a:spcAft>
                <a:spcPts val="0"/>
              </a:spcAft>
            </a:pPr>
            <a:r>
              <a:rPr lang="en-US" sz="1800" b="0" i="0" u="none" strike="noStrike" dirty="0">
                <a:solidFill>
                  <a:srgbClr val="000000"/>
                </a:solidFill>
                <a:effectLst/>
                <a:latin typeface="Arial" panose="020B0604020202020204" pitchFamily="34" charset="0"/>
              </a:rPr>
              <a:t>Example: A shop owner wants to know if an equal number of people come into the shop every day and takes note of everyone who comes. The test is used to determine if the distribution of customers follows the theoretical distribution that the same number of people come in each day.</a:t>
            </a:r>
            <a:endParaRPr lang="en-US" b="0" dirty="0">
              <a:effectLst/>
            </a:endParaRPr>
          </a:p>
          <a:p>
            <a:pPr marL="0" indent="0">
              <a:buNone/>
            </a:pPr>
            <a:br>
              <a:rPr lang="en-US" dirty="0"/>
            </a:br>
            <a:endParaRPr lang="en-US" dirty="0"/>
          </a:p>
        </p:txBody>
      </p:sp>
      <p:sp>
        <p:nvSpPr>
          <p:cNvPr id="4" name="TextBox 3">
            <a:extLst>
              <a:ext uri="{FF2B5EF4-FFF2-40B4-BE49-F238E27FC236}">
                <a16:creationId xmlns:a16="http://schemas.microsoft.com/office/drawing/2014/main" id="{75E9CFA7-742F-43EF-5674-C838C3459D24}"/>
              </a:ext>
            </a:extLst>
          </p:cNvPr>
          <p:cNvSpPr txBox="1"/>
          <p:nvPr/>
        </p:nvSpPr>
        <p:spPr>
          <a:xfrm>
            <a:off x="6267635" y="1929646"/>
            <a:ext cx="4349901" cy="3970318"/>
          </a:xfrm>
          <a:prstGeom prst="rect">
            <a:avLst/>
          </a:prstGeom>
          <a:noFill/>
        </p:spPr>
        <p:txBody>
          <a:bodyPr wrap="square" rtlCol="0">
            <a:spAutoFit/>
          </a:bodyPr>
          <a:lstStyle/>
          <a:p>
            <a:pPr rtl="0">
              <a:spcBef>
                <a:spcPts val="0"/>
              </a:spcBef>
              <a:spcAft>
                <a:spcPts val="0"/>
              </a:spcAft>
            </a:pPr>
            <a:r>
              <a:rPr lang="en-US" sz="1800" b="1" i="0" u="none" strike="noStrike" dirty="0">
                <a:solidFill>
                  <a:srgbClr val="000000"/>
                </a:solidFill>
                <a:effectLst/>
                <a:latin typeface="Arial" panose="020B0604020202020204" pitchFamily="34" charset="0"/>
              </a:rPr>
              <a:t>The Chi-Square Test of Independence</a:t>
            </a:r>
            <a:endParaRPr lang="en-US" b="0" dirty="0">
              <a:effectLst/>
            </a:endParaRPr>
          </a:p>
          <a:p>
            <a:pPr rtl="0" fontAlgn="base">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Determine whether there is a significant association between two categorical variables</a:t>
            </a:r>
          </a:p>
          <a:p>
            <a:pPr marL="285750" indent="-285750" rtl="0">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Example: Someone wants to see if a political party is associated with gender and surveys 500 voters in the town. The test is used to determine if there is a statistically significant relationship between the two variables.</a:t>
            </a:r>
            <a:endParaRPr lang="en-US" b="0" dirty="0">
              <a:effectLst/>
            </a:endParaRPr>
          </a:p>
          <a:p>
            <a:br>
              <a:rPr lang="en-US" dirty="0"/>
            </a:br>
            <a:endParaRPr lang="en-US" dirty="0"/>
          </a:p>
        </p:txBody>
      </p:sp>
    </p:spTree>
    <p:extLst>
      <p:ext uri="{BB962C8B-B14F-4D97-AF65-F5344CB8AC3E}">
        <p14:creationId xmlns:p14="http://schemas.microsoft.com/office/powerpoint/2010/main" val="19289136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085AF-D9C8-C307-D7BF-F19ADBCBB0EE}"/>
              </a:ext>
            </a:extLst>
          </p:cNvPr>
          <p:cNvSpPr>
            <a:spLocks noGrp="1"/>
          </p:cNvSpPr>
          <p:nvPr>
            <p:ph type="title"/>
          </p:nvPr>
        </p:nvSpPr>
        <p:spPr/>
        <p:txBody>
          <a:bodyPr/>
          <a:lstStyle/>
          <a:p>
            <a:r>
              <a:rPr lang="en-US" dirty="0"/>
              <a:t>Formulas</a:t>
            </a:r>
          </a:p>
        </p:txBody>
      </p:sp>
      <p:pic>
        <p:nvPicPr>
          <p:cNvPr id="5122" name="Picture 2">
            <a:extLst>
              <a:ext uri="{FF2B5EF4-FFF2-40B4-BE49-F238E27FC236}">
                <a16:creationId xmlns:a16="http://schemas.microsoft.com/office/drawing/2014/main" id="{FCB56883-F706-3D34-B04F-2F4F66470AC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19148" y="2488063"/>
            <a:ext cx="5601442" cy="147962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912E8B4-F42A-8516-A960-498E660E172C}"/>
              </a:ext>
            </a:extLst>
          </p:cNvPr>
          <p:cNvSpPr txBox="1"/>
          <p:nvPr/>
        </p:nvSpPr>
        <p:spPr>
          <a:xfrm>
            <a:off x="509337" y="5750990"/>
            <a:ext cx="4219074" cy="646331"/>
          </a:xfrm>
          <a:prstGeom prst="rect">
            <a:avLst/>
          </a:prstGeom>
          <a:noFill/>
        </p:spPr>
        <p:txBody>
          <a:bodyPr wrap="square" rtlCol="0">
            <a:spAutoFit/>
          </a:bodyPr>
          <a:lstStyle/>
          <a:p>
            <a:r>
              <a:rPr lang="en-US" dirty="0"/>
              <a:t>*Both are calculated using the same formula</a:t>
            </a:r>
          </a:p>
        </p:txBody>
      </p:sp>
      <p:sp>
        <p:nvSpPr>
          <p:cNvPr id="5" name="TextBox 4">
            <a:extLst>
              <a:ext uri="{FF2B5EF4-FFF2-40B4-BE49-F238E27FC236}">
                <a16:creationId xmlns:a16="http://schemas.microsoft.com/office/drawing/2014/main" id="{657AC89F-AAAF-2DB5-3362-0F2284D32E23}"/>
              </a:ext>
            </a:extLst>
          </p:cNvPr>
          <p:cNvSpPr txBox="1"/>
          <p:nvPr/>
        </p:nvSpPr>
        <p:spPr>
          <a:xfrm>
            <a:off x="7636043" y="1780673"/>
            <a:ext cx="2823410" cy="3139321"/>
          </a:xfrm>
          <a:prstGeom prst="rect">
            <a:avLst/>
          </a:prstGeom>
          <a:noFill/>
        </p:spPr>
        <p:txBody>
          <a:bodyPr wrap="square" rtlCol="0">
            <a:spAutoFit/>
          </a:bodyPr>
          <a:lstStyle/>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Χ</a:t>
            </a:r>
            <a:r>
              <a:rPr lang="en-US" sz="1800" b="0" i="0" u="none" strike="noStrike" baseline="30000" dirty="0">
                <a:solidFill>
                  <a:srgbClr val="000000"/>
                </a:solidFill>
                <a:effectLst/>
                <a:latin typeface="Arial" panose="020B0604020202020204" pitchFamily="34" charset="0"/>
              </a:rPr>
              <a:t>2</a:t>
            </a:r>
            <a:r>
              <a:rPr lang="en-US" sz="1800" b="0" i="0" u="none" strike="noStrike" dirty="0">
                <a:solidFill>
                  <a:srgbClr val="000000"/>
                </a:solidFill>
                <a:effectLst/>
                <a:latin typeface="Arial" panose="020B0604020202020204" pitchFamily="34" charset="0"/>
              </a:rPr>
              <a:t> = Chi-square test statistic</a:t>
            </a: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Σ = Summation</a:t>
            </a:r>
          </a:p>
          <a:p>
            <a:pPr rtl="0">
              <a:spcBef>
                <a:spcPts val="0"/>
              </a:spcBef>
              <a:spcAft>
                <a:spcPts val="0"/>
              </a:spcAft>
            </a:pPr>
            <a:r>
              <a:rPr lang="en-US" sz="1800" b="0" i="0" u="none" strike="noStrike" dirty="0">
                <a:solidFill>
                  <a:srgbClr val="000000"/>
                </a:solidFill>
                <a:effectLst/>
                <a:latin typeface="Arial" panose="020B0604020202020204" pitchFamily="34" charset="0"/>
              </a:rPr>
              <a:t>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O = Observed frequency</a:t>
            </a: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E = Expected frequency</a:t>
            </a:r>
            <a:endParaRPr lang="en-US" b="0" dirty="0">
              <a:effectLst/>
            </a:endParaRPr>
          </a:p>
          <a:p>
            <a:br>
              <a:rPr lang="en-US" dirty="0"/>
            </a:br>
            <a:endParaRPr lang="en-US" dirty="0"/>
          </a:p>
        </p:txBody>
      </p:sp>
    </p:spTree>
    <p:extLst>
      <p:ext uri="{BB962C8B-B14F-4D97-AF65-F5344CB8AC3E}">
        <p14:creationId xmlns:p14="http://schemas.microsoft.com/office/powerpoint/2010/main" val="36834504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D9E5-C8CE-4A06-D77A-39361170134A}"/>
              </a:ext>
            </a:extLst>
          </p:cNvPr>
          <p:cNvSpPr>
            <a:spLocks noGrp="1"/>
          </p:cNvSpPr>
          <p:nvPr>
            <p:ph type="title"/>
          </p:nvPr>
        </p:nvSpPr>
        <p:spPr>
          <a:xfrm>
            <a:off x="565951" y="18255"/>
            <a:ext cx="10515600" cy="1325563"/>
          </a:xfrm>
        </p:spPr>
        <p:txBody>
          <a:bodyPr/>
          <a:lstStyle/>
          <a:p>
            <a:r>
              <a:rPr lang="en-US" dirty="0"/>
              <a:t>Understanding</a:t>
            </a:r>
          </a:p>
        </p:txBody>
      </p:sp>
      <p:sp>
        <p:nvSpPr>
          <p:cNvPr id="3" name="Content Placeholder 2">
            <a:extLst>
              <a:ext uri="{FF2B5EF4-FFF2-40B4-BE49-F238E27FC236}">
                <a16:creationId xmlns:a16="http://schemas.microsoft.com/office/drawing/2014/main" id="{4E684A4C-C120-71BA-0E94-1A11B44761C0}"/>
              </a:ext>
            </a:extLst>
          </p:cNvPr>
          <p:cNvSpPr>
            <a:spLocks noGrp="1"/>
          </p:cNvSpPr>
          <p:nvPr>
            <p:ph idx="1"/>
          </p:nvPr>
        </p:nvSpPr>
        <p:spPr>
          <a:xfrm>
            <a:off x="873711" y="1343817"/>
            <a:ext cx="4238625" cy="4764019"/>
          </a:xfrm>
        </p:spPr>
        <p:txBody>
          <a:bodyPr>
            <a:normAutofit lnSpcReduction="10000"/>
          </a:bodyPr>
          <a:lstStyle/>
          <a:p>
            <a:pPr marL="0" indent="0" rtl="0">
              <a:spcBef>
                <a:spcPts val="0"/>
              </a:spcBef>
              <a:spcAft>
                <a:spcPts val="0"/>
              </a:spcAft>
              <a:buNone/>
            </a:pPr>
            <a:r>
              <a:rPr lang="en-US" sz="1800" b="1" i="0" u="none" strike="noStrike" dirty="0">
                <a:solidFill>
                  <a:srgbClr val="000000"/>
                </a:solidFill>
                <a:effectLst/>
                <a:latin typeface="Arial" panose="020B0604020202020204" pitchFamily="34" charset="0"/>
              </a:rPr>
              <a:t>Chi-Square Goodness of Fit Test</a:t>
            </a:r>
          </a:p>
          <a:p>
            <a:pPr marL="0" indent="0" rtl="0">
              <a:spcBef>
                <a:spcPts val="0"/>
              </a:spcBef>
              <a:spcAft>
                <a:spcPts val="0"/>
              </a:spcAft>
              <a:buNone/>
            </a:pPr>
            <a:endParaRPr lang="en-US" dirty="0"/>
          </a:p>
          <a:p>
            <a:pPr marL="0" indent="0" rtl="0">
              <a:spcBef>
                <a:spcPts val="0"/>
              </a:spcBef>
              <a:spcAft>
                <a:spcPts val="0"/>
              </a:spcAft>
              <a:buNone/>
            </a:pPr>
            <a:r>
              <a:rPr lang="en-US" sz="1800" b="1" i="0" u="none" strike="noStrike" dirty="0">
                <a:solidFill>
                  <a:srgbClr val="000000"/>
                </a:solidFill>
                <a:effectLst/>
                <a:latin typeface="Arial" panose="020B0604020202020204" pitchFamily="34" charset="0"/>
              </a:rPr>
              <a:t>Critical Value: </a:t>
            </a:r>
          </a:p>
          <a:p>
            <a:pPr marL="0" indent="0" rtl="0">
              <a:spcBef>
                <a:spcPts val="0"/>
              </a:spcBef>
              <a:spcAft>
                <a:spcPts val="0"/>
              </a:spcAft>
              <a:buNone/>
            </a:pPr>
            <a:endParaRPr lang="en-US" b="0"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df = number of groups - 1</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Take the significance level and compare the df and significance level on a table to get the critical value</a:t>
            </a:r>
          </a:p>
          <a:p>
            <a:pPr marL="0" indent="0" rtl="0">
              <a:spcBef>
                <a:spcPts val="0"/>
              </a:spcBef>
              <a:spcAft>
                <a:spcPts val="0"/>
              </a:spcAft>
              <a:buNone/>
            </a:pPr>
            <a:br>
              <a:rPr lang="en-US" b="0" dirty="0">
                <a:effectLst/>
              </a:rPr>
            </a:br>
            <a:r>
              <a:rPr lang="en-US" sz="1800" b="1" i="0" u="none" strike="noStrike" dirty="0">
                <a:solidFill>
                  <a:srgbClr val="000000"/>
                </a:solidFill>
                <a:effectLst/>
                <a:latin typeface="Arial" panose="020B0604020202020204" pitchFamily="34" charset="0"/>
              </a:rPr>
              <a:t>Expected Values Calculation</a:t>
            </a:r>
          </a:p>
          <a:p>
            <a:pPr marL="0" indent="0" rtl="0">
              <a:spcBef>
                <a:spcPts val="0"/>
              </a:spcBef>
              <a:spcAft>
                <a:spcPts val="0"/>
              </a:spcAft>
              <a:buNone/>
            </a:pPr>
            <a:endParaRPr lang="en-US" b="0"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Expected Count = Expected percentage * Total count</a:t>
            </a:r>
          </a:p>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Example: Customers in the store</a:t>
            </a:r>
            <a:endParaRPr lang="en-US" b="0" dirty="0">
              <a:effectLst/>
            </a:endParaRPr>
          </a:p>
          <a:p>
            <a:pPr fontAlgn="base">
              <a:spcBef>
                <a:spcPts val="0"/>
              </a:spcBef>
            </a:pPr>
            <a:r>
              <a:rPr lang="en-US" sz="1800" b="0" i="0" u="none" strike="noStrike" dirty="0">
                <a:solidFill>
                  <a:srgbClr val="000000"/>
                </a:solidFill>
                <a:effectLst/>
                <a:latin typeface="Arial" panose="020B0604020202020204" pitchFamily="34" charset="0"/>
              </a:rPr>
              <a:t>Total = 250</a:t>
            </a:r>
          </a:p>
          <a:p>
            <a:pPr fontAlgn="base">
              <a:spcBef>
                <a:spcPts val="0"/>
              </a:spcBef>
            </a:pPr>
            <a:r>
              <a:rPr lang="en-US" sz="1800" b="0" i="0" u="none" strike="noStrike" dirty="0">
                <a:solidFill>
                  <a:srgbClr val="000000"/>
                </a:solidFill>
                <a:effectLst/>
                <a:latin typeface="Arial" panose="020B0604020202020204" pitchFamily="34" charset="0"/>
              </a:rPr>
              <a:t>20% of customers each day (M-F)</a:t>
            </a:r>
          </a:p>
          <a:p>
            <a:pPr marL="0" indent="0">
              <a:spcBef>
                <a:spcPts val="0"/>
              </a:spcBef>
              <a:buNone/>
            </a:pPr>
            <a:r>
              <a:rPr lang="en-US" sz="1800" b="0" i="0" u="none" strike="noStrike" dirty="0">
                <a:solidFill>
                  <a:srgbClr val="000000"/>
                </a:solidFill>
                <a:effectLst/>
                <a:latin typeface="Arial" panose="020B0604020202020204" pitchFamily="34" charset="0"/>
              </a:rPr>
              <a:t>Result: 0.2 * 250 = 50</a:t>
            </a:r>
            <a:endParaRPr lang="en-US" b="0" dirty="0">
              <a:effectLst/>
            </a:endParaRPr>
          </a:p>
        </p:txBody>
      </p:sp>
      <p:sp>
        <p:nvSpPr>
          <p:cNvPr id="4" name="TextBox 3">
            <a:extLst>
              <a:ext uri="{FF2B5EF4-FFF2-40B4-BE49-F238E27FC236}">
                <a16:creationId xmlns:a16="http://schemas.microsoft.com/office/drawing/2014/main" id="{D5494F6F-43BB-DCFC-35E6-E63FBD7595D6}"/>
              </a:ext>
            </a:extLst>
          </p:cNvPr>
          <p:cNvSpPr txBox="1"/>
          <p:nvPr/>
        </p:nvSpPr>
        <p:spPr>
          <a:xfrm>
            <a:off x="5823751" y="1330325"/>
            <a:ext cx="6225651" cy="5909310"/>
          </a:xfrm>
          <a:prstGeom prst="rect">
            <a:avLst/>
          </a:prstGeom>
          <a:noFill/>
        </p:spPr>
        <p:txBody>
          <a:bodyPr wrap="square" rtlCol="0">
            <a:spAutoFit/>
          </a:bodyPr>
          <a:lstStyle/>
          <a:p>
            <a:pPr rtl="0">
              <a:spcBef>
                <a:spcPts val="0"/>
              </a:spcBef>
              <a:spcAft>
                <a:spcPts val="0"/>
              </a:spcAft>
            </a:pPr>
            <a:r>
              <a:rPr lang="en-US" sz="1800" b="1" i="0" u="none" strike="noStrike" dirty="0">
                <a:solidFill>
                  <a:srgbClr val="000000"/>
                </a:solidFill>
                <a:effectLst/>
                <a:latin typeface="Arial" panose="020B0604020202020204" pitchFamily="34" charset="0"/>
              </a:rPr>
              <a:t>The Chi-Square Test of Independence</a:t>
            </a:r>
          </a:p>
          <a:p>
            <a:pPr rtl="0">
              <a:spcBef>
                <a:spcPts val="0"/>
              </a:spcBef>
              <a:spcAft>
                <a:spcPts val="0"/>
              </a:spcAft>
            </a:pPr>
            <a:br>
              <a:rPr lang="en-US" b="0" dirty="0">
                <a:effectLst/>
              </a:rPr>
            </a:br>
            <a:r>
              <a:rPr lang="en-US" sz="1800" b="1" i="0" u="none" strike="noStrike" dirty="0">
                <a:solidFill>
                  <a:srgbClr val="000000"/>
                </a:solidFill>
                <a:effectLst/>
                <a:latin typeface="Arial" panose="020B0604020202020204" pitchFamily="34" charset="0"/>
              </a:rPr>
              <a:t>Critical Value: </a:t>
            </a:r>
          </a:p>
          <a:p>
            <a:pPr rtl="0">
              <a:spcBef>
                <a:spcPts val="0"/>
              </a:spcBef>
              <a:spcAft>
                <a:spcPts val="0"/>
              </a:spcAft>
            </a:pPr>
            <a:endParaRPr lang="en-US" b="0" dirty="0">
              <a:effectLst/>
            </a:endParaRPr>
          </a:p>
          <a:p>
            <a:pPr marL="285750" indent="-285750"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df = (number of variable #1 groups − 1) * (number of variable #2 groups − 1)</a:t>
            </a:r>
          </a:p>
          <a:p>
            <a:pPr marL="285750" indent="-285750"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Take the significance level and compare the df and significance level on a table to get the critical value</a:t>
            </a:r>
          </a:p>
          <a:p>
            <a:pPr rtl="0">
              <a:spcBef>
                <a:spcPts val="0"/>
              </a:spcBef>
              <a:spcAft>
                <a:spcPts val="0"/>
              </a:spcAft>
            </a:pPr>
            <a:br>
              <a:rPr lang="en-US" b="0" dirty="0">
                <a:effectLst/>
              </a:rPr>
            </a:br>
            <a:r>
              <a:rPr lang="en-US" sz="1800" b="1" i="0" u="none" strike="noStrike" dirty="0">
                <a:solidFill>
                  <a:srgbClr val="000000"/>
                </a:solidFill>
                <a:effectLst/>
                <a:latin typeface="Arial" panose="020B0604020202020204" pitchFamily="34" charset="0"/>
              </a:rPr>
              <a:t>Expected Values Calculation</a:t>
            </a:r>
          </a:p>
          <a:p>
            <a:pPr rtl="0">
              <a:spcBef>
                <a:spcPts val="0"/>
              </a:spcBef>
              <a:spcAft>
                <a:spcPts val="0"/>
              </a:spcAft>
            </a:pPr>
            <a:endParaRPr lang="en-US" b="0" dirty="0">
              <a:effectLst/>
            </a:endParaRPr>
          </a:p>
          <a:p>
            <a:pPr marL="285750" indent="-285750"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Expected Count = (row sum * column sum) / table sum</a:t>
            </a:r>
          </a:p>
          <a:p>
            <a:pPr rtl="0">
              <a:spcBef>
                <a:spcPts val="0"/>
              </a:spcBef>
              <a:spcAft>
                <a:spcPts val="0"/>
              </a:spcAft>
            </a:pPr>
            <a:r>
              <a:rPr lang="en-US" sz="1800" b="0" i="0" u="none" strike="noStrike" dirty="0">
                <a:solidFill>
                  <a:srgbClr val="000000"/>
                </a:solidFill>
                <a:effectLst/>
                <a:latin typeface="Arial" panose="020B0604020202020204" pitchFamily="34" charset="0"/>
              </a:rPr>
              <a:t>Example: Male Republicans </a:t>
            </a:r>
            <a:endParaRPr lang="en-US" b="0" dirty="0">
              <a:effectLst/>
            </a:endParaRPr>
          </a:p>
          <a:p>
            <a:pPr marL="285750" indent="-285750"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Males = 250</a:t>
            </a:r>
          </a:p>
          <a:p>
            <a:pPr marL="285750" indent="-285750"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Republicans = 230</a:t>
            </a:r>
          </a:p>
          <a:p>
            <a:pPr marL="285750" indent="-285750"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Total = 500</a:t>
            </a:r>
          </a:p>
          <a:p>
            <a:pPr rtl="0">
              <a:spcBef>
                <a:spcPts val="0"/>
              </a:spcBef>
              <a:spcAft>
                <a:spcPts val="0"/>
              </a:spcAft>
            </a:pPr>
            <a:r>
              <a:rPr lang="en-US" sz="1800" b="0" i="0" u="none" strike="noStrike" dirty="0">
                <a:solidFill>
                  <a:srgbClr val="000000"/>
                </a:solidFill>
                <a:effectLst/>
                <a:latin typeface="Arial" panose="020B0604020202020204" pitchFamily="34" charset="0"/>
              </a:rPr>
              <a:t>Result: (230 * 250) / 500 = 115</a:t>
            </a:r>
            <a:endParaRPr lang="en-US" b="0" dirty="0">
              <a:effectLst/>
            </a:endParaRPr>
          </a:p>
          <a:p>
            <a:br>
              <a:rPr lang="en-US" dirty="0"/>
            </a:br>
            <a:endParaRPr lang="en-US" b="0" dirty="0">
              <a:effectLst/>
            </a:endParaRPr>
          </a:p>
          <a:p>
            <a:br>
              <a:rPr lang="en-US" dirty="0"/>
            </a:br>
            <a:endParaRPr lang="en-US" dirty="0"/>
          </a:p>
        </p:txBody>
      </p:sp>
    </p:spTree>
    <p:extLst>
      <p:ext uri="{BB962C8B-B14F-4D97-AF65-F5344CB8AC3E}">
        <p14:creationId xmlns:p14="http://schemas.microsoft.com/office/powerpoint/2010/main" val="1609237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395DD-7EAF-4800-3A63-02F0DA0C8017}"/>
              </a:ext>
            </a:extLst>
          </p:cNvPr>
          <p:cNvSpPr>
            <a:spLocks noGrp="1"/>
          </p:cNvSpPr>
          <p:nvPr>
            <p:ph type="title"/>
          </p:nvPr>
        </p:nvSpPr>
        <p:spPr/>
        <p:txBody>
          <a:bodyPr/>
          <a:lstStyle/>
          <a:p>
            <a:r>
              <a:rPr lang="en-US" dirty="0"/>
              <a:t>Covariance Test - 7/29 </a:t>
            </a:r>
          </a:p>
        </p:txBody>
      </p:sp>
      <p:sp>
        <p:nvSpPr>
          <p:cNvPr id="3" name="Content Placeholder 2">
            <a:extLst>
              <a:ext uri="{FF2B5EF4-FFF2-40B4-BE49-F238E27FC236}">
                <a16:creationId xmlns:a16="http://schemas.microsoft.com/office/drawing/2014/main" id="{B2615868-FB67-C2E4-E032-68FB036F9A1A}"/>
              </a:ext>
            </a:extLst>
          </p:cNvPr>
          <p:cNvSpPr>
            <a:spLocks noGrp="1"/>
          </p:cNvSpPr>
          <p:nvPr>
            <p:ph idx="1"/>
          </p:nvPr>
        </p:nvSpPr>
        <p:spPr/>
        <p:txBody>
          <a:bodyPr>
            <a:normAutofit fontScale="92500" lnSpcReduction="10000"/>
          </a:bodyPr>
          <a:lstStyle/>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Measures the extent to which 2 variables vary linearly. The formula shows whether two variables move in the same or opposite direction </a:t>
            </a:r>
            <a:endParaRPr lang="en-US" b="0" dirty="0">
              <a:effectLst/>
            </a:endParaRPr>
          </a:p>
          <a:p>
            <a:pPr marL="0" indent="0" rtl="0">
              <a:spcBef>
                <a:spcPts val="0"/>
              </a:spcBef>
              <a:spcAft>
                <a:spcPts val="0"/>
              </a:spcAft>
              <a:buNone/>
            </a:pPr>
            <a:br>
              <a:rPr lang="en-US" b="0" dirty="0">
                <a:effectLst/>
              </a:rPr>
            </a:br>
            <a:r>
              <a:rPr lang="en-US" sz="1800" b="0" i="0" u="none" strike="noStrike" dirty="0">
                <a:solidFill>
                  <a:srgbClr val="000000"/>
                </a:solidFill>
                <a:effectLst/>
                <a:latin typeface="Arial" panose="020B0604020202020204" pitchFamily="34" charset="0"/>
              </a:rPr>
              <a:t>Covariance is like variance in which it measures the variability around its mean except covariance assess the co-variability of two variables around their respective means </a:t>
            </a:r>
            <a:endParaRPr lang="en-US" b="0" dirty="0">
              <a:effectLst/>
            </a:endParaRPr>
          </a:p>
          <a:p>
            <a:pPr marL="0" indent="0" rtl="0">
              <a:spcBef>
                <a:spcPts val="0"/>
              </a:spcBef>
              <a:spcAft>
                <a:spcPts val="0"/>
              </a:spcAft>
              <a:buNone/>
            </a:pPr>
            <a:br>
              <a:rPr lang="en-US" b="0" dirty="0">
                <a:effectLst/>
              </a:rPr>
            </a:br>
            <a:br>
              <a:rPr lang="en-US" b="0" dirty="0">
                <a:effectLst/>
              </a:rPr>
            </a:br>
            <a:r>
              <a:rPr lang="en-US" sz="1800" b="0" i="0" u="none" strike="noStrike" dirty="0">
                <a:solidFill>
                  <a:srgbClr val="000000"/>
                </a:solidFill>
                <a:effectLst/>
                <a:latin typeface="Arial" panose="020B0604020202020204" pitchFamily="34" charset="0"/>
              </a:rPr>
              <a:t>Understanding:</a:t>
            </a:r>
            <a:endParaRPr lang="en-US" b="0" dirty="0">
              <a:effectLst/>
            </a:endParaRPr>
          </a:p>
          <a:p>
            <a:pPr marL="0" indent="0" rtl="0">
              <a:spcBef>
                <a:spcPts val="0"/>
              </a:spcBef>
              <a:spcAft>
                <a:spcPts val="0"/>
              </a:spcAft>
              <a:buNone/>
            </a:pPr>
            <a:br>
              <a:rPr lang="en-US" b="0" dirty="0">
                <a:effectLst/>
              </a:rPr>
            </a:br>
            <a:r>
              <a:rPr lang="en-US" sz="1800" b="0" i="0" u="none" strike="noStrike" dirty="0">
                <a:solidFill>
                  <a:srgbClr val="000000"/>
                </a:solidFill>
                <a:effectLst/>
                <a:latin typeface="Arial" panose="020B0604020202020204" pitchFamily="34" charset="0"/>
              </a:rPr>
              <a:t>A high value suggests an association exists between the two, covariance shouldn't be used to test the strength of relationships but to test if they exist</a:t>
            </a:r>
            <a:endParaRPr lang="en-US" b="0" dirty="0">
              <a:effectLst/>
            </a:endParaRPr>
          </a:p>
          <a:p>
            <a:pPr marL="0" indent="0" rtl="0">
              <a:spcBef>
                <a:spcPts val="0"/>
              </a:spcBef>
              <a:spcAft>
                <a:spcPts val="0"/>
              </a:spcAft>
              <a:buNone/>
            </a:pPr>
            <a:br>
              <a:rPr lang="en-US" b="0" dirty="0">
                <a:effectLst/>
              </a:rPr>
            </a:br>
            <a:r>
              <a:rPr lang="en-US" sz="1800" b="0" i="0" u="none" strike="noStrike" dirty="0">
                <a:solidFill>
                  <a:srgbClr val="000000"/>
                </a:solidFill>
                <a:effectLst/>
                <a:latin typeface="Arial" panose="020B0604020202020204" pitchFamily="34" charset="0"/>
              </a:rPr>
              <a:t>A positive value means they tend to move in the same direction, Higher value 1 = </a:t>
            </a:r>
            <a:r>
              <a:rPr lang="en-US" sz="1800" dirty="0">
                <a:solidFill>
                  <a:srgbClr val="000000"/>
                </a:solidFill>
                <a:latin typeface="Arial" panose="020B0604020202020204" pitchFamily="34" charset="0"/>
              </a:rPr>
              <a:t>H</a:t>
            </a:r>
            <a:r>
              <a:rPr lang="en-US" sz="1800" b="0" i="0" u="none" strike="noStrike" dirty="0">
                <a:solidFill>
                  <a:srgbClr val="000000"/>
                </a:solidFill>
                <a:effectLst/>
                <a:latin typeface="Arial" panose="020B0604020202020204" pitchFamily="34" charset="0"/>
              </a:rPr>
              <a:t>igher value 2</a:t>
            </a:r>
            <a:endParaRPr lang="en-US" b="0" dirty="0">
              <a:effectLst/>
            </a:endParaRPr>
          </a:p>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Example: More hours studying = Higher grades</a:t>
            </a:r>
            <a:endParaRPr lang="en-US" b="0" dirty="0">
              <a:effectLst/>
            </a:endParaRPr>
          </a:p>
          <a:p>
            <a:pPr marL="0" indent="0" rtl="0">
              <a:spcBef>
                <a:spcPts val="0"/>
              </a:spcBef>
              <a:spcAft>
                <a:spcPts val="0"/>
              </a:spcAft>
              <a:buNone/>
            </a:pPr>
            <a:endParaRPr lang="en-US" sz="1800" b="0" i="0" u="none" strike="noStrike" dirty="0">
              <a:solidFill>
                <a:srgbClr val="000000"/>
              </a:solidFill>
              <a:effectLst/>
              <a:latin typeface="Arial" panose="020B0604020202020204" pitchFamily="34" charset="0"/>
            </a:endParaRPr>
          </a:p>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A negative value means they tend to move in opposite directions, Higher value 1 = Lower value 2</a:t>
            </a:r>
            <a:endParaRPr lang="en-US" b="0" dirty="0">
              <a:effectLst/>
            </a:endParaRPr>
          </a:p>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Example: More rain = Less </a:t>
            </a:r>
            <a:r>
              <a:rPr lang="en-US" sz="1800" dirty="0">
                <a:solidFill>
                  <a:srgbClr val="000000"/>
                </a:solidFill>
                <a:latin typeface="Arial" panose="020B0604020202020204" pitchFamily="34" charset="0"/>
              </a:rPr>
              <a:t>t</a:t>
            </a:r>
            <a:r>
              <a:rPr lang="en-US" sz="1800" b="0" i="0" u="none" strike="noStrike" dirty="0">
                <a:solidFill>
                  <a:srgbClr val="000000"/>
                </a:solidFill>
                <a:effectLst/>
                <a:latin typeface="Arial" panose="020B0604020202020204" pitchFamily="34" charset="0"/>
              </a:rPr>
              <a:t>ime spent outside</a:t>
            </a:r>
            <a:endParaRPr lang="en-US" b="0" dirty="0">
              <a:effectLst/>
            </a:endParaRPr>
          </a:p>
          <a:p>
            <a:pPr marL="0" indent="0">
              <a:buNone/>
            </a:pPr>
            <a:endParaRPr lang="en-US" dirty="0"/>
          </a:p>
        </p:txBody>
      </p:sp>
    </p:spTree>
    <p:extLst>
      <p:ext uri="{BB962C8B-B14F-4D97-AF65-F5344CB8AC3E}">
        <p14:creationId xmlns:p14="http://schemas.microsoft.com/office/powerpoint/2010/main" val="19677740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F43CE-A0C5-5319-2CA9-97F46A30F1A4}"/>
              </a:ext>
            </a:extLst>
          </p:cNvPr>
          <p:cNvSpPr>
            <a:spLocks noGrp="1"/>
          </p:cNvSpPr>
          <p:nvPr>
            <p:ph type="title"/>
          </p:nvPr>
        </p:nvSpPr>
        <p:spPr/>
        <p:txBody>
          <a:bodyPr/>
          <a:lstStyle/>
          <a:p>
            <a:r>
              <a:rPr lang="en-US" dirty="0"/>
              <a:t>Formula</a:t>
            </a:r>
          </a:p>
        </p:txBody>
      </p:sp>
      <p:sp>
        <p:nvSpPr>
          <p:cNvPr id="3" name="Content Placeholder 2">
            <a:extLst>
              <a:ext uri="{FF2B5EF4-FFF2-40B4-BE49-F238E27FC236}">
                <a16:creationId xmlns:a16="http://schemas.microsoft.com/office/drawing/2014/main" id="{49889216-D0AB-610A-B14C-E0405CEC972C}"/>
              </a:ext>
            </a:extLst>
          </p:cNvPr>
          <p:cNvSpPr>
            <a:spLocks noGrp="1"/>
          </p:cNvSpPr>
          <p:nvPr>
            <p:ph idx="1"/>
          </p:nvPr>
        </p:nvSpPr>
        <p:spPr>
          <a:xfrm>
            <a:off x="947691" y="3281011"/>
            <a:ext cx="5148309" cy="4351338"/>
          </a:xfrm>
        </p:spPr>
        <p:txBody>
          <a:bodyPr>
            <a:normAutofit/>
          </a:bodyPr>
          <a:lstStyle/>
          <a:p>
            <a:pPr marL="0" indent="0" rtl="0">
              <a:spcBef>
                <a:spcPts val="0"/>
              </a:spcBef>
              <a:spcAft>
                <a:spcPts val="0"/>
              </a:spcAft>
              <a:buNone/>
            </a:pPr>
            <a:r>
              <a:rPr lang="en-US" sz="2400" b="0" i="0" u="none" strike="noStrike" dirty="0">
                <a:solidFill>
                  <a:srgbClr val="000000"/>
                </a:solidFill>
                <a:effectLst/>
                <a:latin typeface="Arial" panose="020B0604020202020204" pitchFamily="34" charset="0"/>
              </a:rPr>
              <a:t>Xᵢ = observed values of X</a:t>
            </a:r>
            <a:endParaRPr lang="en-US" sz="2400" b="0" dirty="0">
              <a:effectLst/>
            </a:endParaRPr>
          </a:p>
          <a:p>
            <a:pPr marL="0" indent="0" rtl="0">
              <a:spcBef>
                <a:spcPts val="0"/>
              </a:spcBef>
              <a:spcAft>
                <a:spcPts val="0"/>
              </a:spcAft>
              <a:buNone/>
            </a:pPr>
            <a:r>
              <a:rPr lang="en-US" sz="2400" b="0" i="0" u="none" strike="noStrike" dirty="0">
                <a:solidFill>
                  <a:srgbClr val="000000"/>
                </a:solidFill>
                <a:effectLst/>
                <a:latin typeface="Arial" panose="020B0604020202020204" pitchFamily="34" charset="0"/>
              </a:rPr>
              <a:t>Yᵢ = observed values of Y</a:t>
            </a:r>
            <a:endParaRPr lang="en-US" sz="2400" b="0" dirty="0">
              <a:effectLst/>
            </a:endParaRPr>
          </a:p>
          <a:p>
            <a:pPr marL="0" indent="0" rtl="0">
              <a:spcBef>
                <a:spcPts val="0"/>
              </a:spcBef>
              <a:spcAft>
                <a:spcPts val="0"/>
              </a:spcAft>
              <a:buNone/>
            </a:pPr>
            <a:r>
              <a:rPr lang="en-US" sz="2400" b="0" i="0" u="none" strike="noStrike" dirty="0">
                <a:solidFill>
                  <a:srgbClr val="000000"/>
                </a:solidFill>
                <a:effectLst/>
                <a:latin typeface="Arial" panose="020B0604020202020204" pitchFamily="34" charset="0"/>
              </a:rPr>
              <a:t>X̄ = X mean</a:t>
            </a:r>
          </a:p>
          <a:p>
            <a:pPr marL="0" indent="0" rtl="0">
              <a:spcBef>
                <a:spcPts val="0"/>
              </a:spcBef>
              <a:spcAft>
                <a:spcPts val="0"/>
              </a:spcAft>
              <a:buNone/>
            </a:pPr>
            <a:r>
              <a:rPr lang="en-US" sz="2400" b="0" i="0" u="none" strike="noStrike" dirty="0">
                <a:solidFill>
                  <a:srgbClr val="000000"/>
                </a:solidFill>
                <a:effectLst/>
                <a:latin typeface="Arial" panose="020B0604020202020204" pitchFamily="34" charset="0"/>
              </a:rPr>
              <a:t>Ȳ = Y mean</a:t>
            </a:r>
            <a:endParaRPr lang="en-US" sz="2400" b="0" dirty="0">
              <a:effectLst/>
            </a:endParaRPr>
          </a:p>
          <a:p>
            <a:pPr marL="0" indent="0" rtl="0">
              <a:spcBef>
                <a:spcPts val="0"/>
              </a:spcBef>
              <a:spcAft>
                <a:spcPts val="0"/>
              </a:spcAft>
              <a:buNone/>
            </a:pPr>
            <a:r>
              <a:rPr lang="en-US" sz="2400" b="0" i="0" u="none" strike="noStrike" dirty="0">
                <a:solidFill>
                  <a:srgbClr val="000000"/>
                </a:solidFill>
                <a:effectLst/>
                <a:latin typeface="Arial" panose="020B0604020202020204" pitchFamily="34" charset="0"/>
              </a:rPr>
              <a:t>N = number of observations</a:t>
            </a:r>
            <a:br>
              <a:rPr lang="en-US" sz="2400" dirty="0"/>
            </a:br>
            <a:endParaRPr lang="en-US" sz="2400" dirty="0"/>
          </a:p>
        </p:txBody>
      </p:sp>
      <p:pic>
        <p:nvPicPr>
          <p:cNvPr id="1026" name="Picture 2">
            <a:extLst>
              <a:ext uri="{FF2B5EF4-FFF2-40B4-BE49-F238E27FC236}">
                <a16:creationId xmlns:a16="http://schemas.microsoft.com/office/drawing/2014/main" id="{A7DF24BD-939E-64C1-A781-5E9E0B329C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769" y="2108231"/>
            <a:ext cx="5027193" cy="111715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ovariance and Correlation (Calculations for CFA® and FRM® Exams ...">
            <a:extLst>
              <a:ext uri="{FF2B5EF4-FFF2-40B4-BE49-F238E27FC236}">
                <a16:creationId xmlns:a16="http://schemas.microsoft.com/office/drawing/2014/main" id="{8E985F50-EDFF-290E-4063-DB2E59794D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41867" y="124287"/>
            <a:ext cx="4968774" cy="372658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85F38BD-70F1-B8F2-6A15-E1F992C8150E}"/>
              </a:ext>
            </a:extLst>
          </p:cNvPr>
          <p:cNvSpPr txBox="1"/>
          <p:nvPr/>
        </p:nvSpPr>
        <p:spPr>
          <a:xfrm>
            <a:off x="6798075" y="3824234"/>
            <a:ext cx="5575471" cy="584775"/>
          </a:xfrm>
          <a:prstGeom prst="rect">
            <a:avLst/>
          </a:prstGeom>
          <a:noFill/>
        </p:spPr>
        <p:txBody>
          <a:bodyPr wrap="square" rtlCol="0">
            <a:spAutoFit/>
          </a:bodyPr>
          <a:lstStyle/>
          <a:p>
            <a:r>
              <a:rPr lang="en-US" sz="3200" dirty="0"/>
              <a:t>Positive Strong Covariance</a:t>
            </a:r>
          </a:p>
        </p:txBody>
      </p:sp>
    </p:spTree>
    <p:extLst>
      <p:ext uri="{BB962C8B-B14F-4D97-AF65-F5344CB8AC3E}">
        <p14:creationId xmlns:p14="http://schemas.microsoft.com/office/powerpoint/2010/main" val="3076739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95A0-53B5-0F38-D444-C1636A3FF67C}"/>
              </a:ext>
            </a:extLst>
          </p:cNvPr>
          <p:cNvSpPr>
            <a:spLocks noGrp="1"/>
          </p:cNvSpPr>
          <p:nvPr>
            <p:ph type="title"/>
          </p:nvPr>
        </p:nvSpPr>
        <p:spPr/>
        <p:txBody>
          <a:bodyPr/>
          <a:lstStyle/>
          <a:p>
            <a:r>
              <a:rPr lang="en-US" dirty="0"/>
              <a:t>Terms</a:t>
            </a:r>
          </a:p>
        </p:txBody>
      </p:sp>
      <p:sp>
        <p:nvSpPr>
          <p:cNvPr id="3" name="Content Placeholder 2">
            <a:extLst>
              <a:ext uri="{FF2B5EF4-FFF2-40B4-BE49-F238E27FC236}">
                <a16:creationId xmlns:a16="http://schemas.microsoft.com/office/drawing/2014/main" id="{ACE77B78-3556-C873-2190-37FFA7CFC3AE}"/>
              </a:ext>
            </a:extLst>
          </p:cNvPr>
          <p:cNvSpPr>
            <a:spLocks noGrp="1"/>
          </p:cNvSpPr>
          <p:nvPr>
            <p:ph idx="1"/>
          </p:nvPr>
        </p:nvSpPr>
        <p:spPr/>
        <p:txBody>
          <a:bodyPr/>
          <a:lstStyle/>
          <a:p>
            <a:r>
              <a:rPr lang="en-US" dirty="0"/>
              <a:t>“What is a data quality assessment”</a:t>
            </a:r>
          </a:p>
          <a:p>
            <a:r>
              <a:rPr lang="en-US" dirty="0"/>
              <a:t>Data Quality Assessment</a:t>
            </a:r>
          </a:p>
          <a:p>
            <a:r>
              <a:rPr lang="en-US" dirty="0"/>
              <a:t>Evaluating data for the accuracy, completeness, reliability, and relevance of the data to ensure it meets the required standards for its intended use</a:t>
            </a:r>
          </a:p>
        </p:txBody>
      </p:sp>
    </p:spTree>
    <p:extLst>
      <p:ext uri="{BB962C8B-B14F-4D97-AF65-F5344CB8AC3E}">
        <p14:creationId xmlns:p14="http://schemas.microsoft.com/office/powerpoint/2010/main" val="12820358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48B7A-3F2D-1056-A78B-DDA34D0493CF}"/>
              </a:ext>
            </a:extLst>
          </p:cNvPr>
          <p:cNvSpPr>
            <a:spLocks noGrp="1"/>
          </p:cNvSpPr>
          <p:nvPr>
            <p:ph type="title"/>
          </p:nvPr>
        </p:nvSpPr>
        <p:spPr/>
        <p:txBody>
          <a:bodyPr/>
          <a:lstStyle/>
          <a:p>
            <a:r>
              <a:rPr lang="en-US" dirty="0"/>
              <a:t>Categories</a:t>
            </a:r>
          </a:p>
        </p:txBody>
      </p:sp>
      <p:sp>
        <p:nvSpPr>
          <p:cNvPr id="3" name="Content Placeholder 2">
            <a:extLst>
              <a:ext uri="{FF2B5EF4-FFF2-40B4-BE49-F238E27FC236}">
                <a16:creationId xmlns:a16="http://schemas.microsoft.com/office/drawing/2014/main" id="{FDF15F52-855A-4A85-5246-53E5AF0D8A38}"/>
              </a:ext>
            </a:extLst>
          </p:cNvPr>
          <p:cNvSpPr>
            <a:spLocks noGrp="1"/>
          </p:cNvSpPr>
          <p:nvPr>
            <p:ph idx="1"/>
          </p:nvPr>
        </p:nvSpPr>
        <p:spPr>
          <a:xfrm>
            <a:off x="838200" y="1825625"/>
            <a:ext cx="3941618" cy="4351338"/>
          </a:xfrm>
        </p:spPr>
        <p:txBody>
          <a:bodyPr/>
          <a:lstStyle/>
          <a:p>
            <a:pPr marL="0" indent="0">
              <a:buNone/>
            </a:pPr>
            <a:r>
              <a:rPr lang="en-US" dirty="0"/>
              <a:t>Inputs:</a:t>
            </a:r>
          </a:p>
          <a:p>
            <a:pPr marL="0" indent="0">
              <a:buNone/>
            </a:pPr>
            <a:endParaRPr lang="en-US" dirty="0"/>
          </a:p>
          <a:p>
            <a:pPr>
              <a:buFontTx/>
              <a:buChar char="-"/>
            </a:pPr>
            <a:r>
              <a:rPr lang="en-US" dirty="0"/>
              <a:t>X</a:t>
            </a:r>
          </a:p>
          <a:p>
            <a:pPr>
              <a:buFontTx/>
              <a:buChar char="-"/>
            </a:pPr>
            <a:r>
              <a:rPr lang="en-US" dirty="0"/>
              <a:t>Y</a:t>
            </a:r>
          </a:p>
          <a:p>
            <a:pPr>
              <a:buFontTx/>
              <a:buChar char="-"/>
            </a:pPr>
            <a:r>
              <a:rPr lang="en-US" dirty="0"/>
              <a:t>Power</a:t>
            </a:r>
          </a:p>
          <a:p>
            <a:pPr>
              <a:buFontTx/>
              <a:buChar char="-"/>
            </a:pPr>
            <a:r>
              <a:rPr lang="en-US" dirty="0"/>
              <a:t>Trigger</a:t>
            </a:r>
          </a:p>
          <a:p>
            <a:pPr marL="0" indent="0">
              <a:buNone/>
            </a:pPr>
            <a:endParaRPr lang="en-US" dirty="0"/>
          </a:p>
          <a:p>
            <a:pPr marL="0" indent="0">
              <a:buNone/>
            </a:pPr>
            <a:endParaRPr lang="en-US" dirty="0"/>
          </a:p>
          <a:p>
            <a:pPr marL="0" indent="0">
              <a:buNone/>
            </a:pPr>
            <a:endParaRPr lang="en-US" dirty="0"/>
          </a:p>
        </p:txBody>
      </p:sp>
      <p:sp>
        <p:nvSpPr>
          <p:cNvPr id="4" name="TextBox 3">
            <a:extLst>
              <a:ext uri="{FF2B5EF4-FFF2-40B4-BE49-F238E27FC236}">
                <a16:creationId xmlns:a16="http://schemas.microsoft.com/office/drawing/2014/main" id="{BCB16524-63AF-41DD-389E-86BF7C50642A}"/>
              </a:ext>
            </a:extLst>
          </p:cNvPr>
          <p:cNvSpPr txBox="1"/>
          <p:nvPr/>
        </p:nvSpPr>
        <p:spPr>
          <a:xfrm>
            <a:off x="5167745" y="1828800"/>
            <a:ext cx="5902037" cy="6124754"/>
          </a:xfrm>
          <a:prstGeom prst="rect">
            <a:avLst/>
          </a:prstGeom>
          <a:noFill/>
        </p:spPr>
        <p:txBody>
          <a:bodyPr wrap="square" rtlCol="0">
            <a:spAutoFit/>
          </a:bodyPr>
          <a:lstStyle/>
          <a:p>
            <a:r>
              <a:rPr lang="en-US" sz="2800" dirty="0"/>
              <a:t>Results:</a:t>
            </a:r>
          </a:p>
          <a:p>
            <a:endParaRPr lang="en-US" sz="2800" dirty="0"/>
          </a:p>
          <a:p>
            <a:pPr marL="457200" indent="-457200">
              <a:buFontTx/>
              <a:buChar char="-"/>
            </a:pPr>
            <a:r>
              <a:rPr lang="en-US" sz="2800" dirty="0"/>
              <a:t>SKImagex0</a:t>
            </a:r>
          </a:p>
          <a:p>
            <a:pPr marL="457200" indent="-457200">
              <a:buFontTx/>
              <a:buChar char="-"/>
            </a:pPr>
            <a:r>
              <a:rPr lang="en-US" sz="2800" dirty="0"/>
              <a:t>SkImagey0</a:t>
            </a:r>
          </a:p>
          <a:p>
            <a:pPr marL="457200" indent="-457200">
              <a:buFontTx/>
              <a:buChar char="-"/>
            </a:pPr>
            <a:r>
              <a:rPr lang="en-US" sz="2800" dirty="0"/>
              <a:t>SKImageA</a:t>
            </a:r>
          </a:p>
          <a:p>
            <a:pPr marL="457200" indent="-457200">
              <a:buFontTx/>
              <a:buChar char="-"/>
            </a:pPr>
            <a:r>
              <a:rPr lang="en-US" sz="2800" dirty="0"/>
              <a:t>SKImageB</a:t>
            </a:r>
          </a:p>
          <a:p>
            <a:pPr marL="457200" indent="-457200">
              <a:buFontTx/>
              <a:buChar char="-"/>
            </a:pPr>
            <a:r>
              <a:rPr lang="en-US" sz="2800" dirty="0" err="1"/>
              <a:t>SKImageAngle</a:t>
            </a:r>
            <a:endParaRPr lang="en-US" sz="2800" dirty="0"/>
          </a:p>
          <a:p>
            <a:pPr marL="457200" indent="-457200">
              <a:buFontTx/>
              <a:buChar char="-"/>
            </a:pPr>
            <a:r>
              <a:rPr lang="en-US" sz="2800" dirty="0"/>
              <a:t>HoughTransformA</a:t>
            </a:r>
          </a:p>
          <a:p>
            <a:pPr marL="457200" indent="-457200">
              <a:buFontTx/>
              <a:buChar char="-"/>
            </a:pPr>
            <a:r>
              <a:rPr lang="en-US" sz="2800" dirty="0"/>
              <a:t>HoughTransformB</a:t>
            </a:r>
          </a:p>
          <a:p>
            <a:pPr marL="457200" indent="-457200">
              <a:buFontTx/>
              <a:buChar char="-"/>
            </a:pPr>
            <a:endParaRPr lang="en-US" sz="2800" dirty="0"/>
          </a:p>
          <a:p>
            <a:pPr marL="457200" indent="-457200">
              <a:buFontTx/>
              <a:buChar char="-"/>
            </a:pPr>
            <a:endParaRPr lang="en-US" sz="2800" dirty="0"/>
          </a:p>
          <a:p>
            <a:pPr marL="457200" indent="-457200">
              <a:buFontTx/>
              <a:buChar char="-"/>
            </a:pPr>
            <a:endParaRPr lang="en-US" sz="2800" dirty="0"/>
          </a:p>
          <a:p>
            <a:endParaRPr lang="en-US" sz="2800" dirty="0"/>
          </a:p>
          <a:p>
            <a:endParaRPr lang="en-US" sz="2800" dirty="0"/>
          </a:p>
        </p:txBody>
      </p:sp>
    </p:spTree>
    <p:extLst>
      <p:ext uri="{BB962C8B-B14F-4D97-AF65-F5344CB8AC3E}">
        <p14:creationId xmlns:p14="http://schemas.microsoft.com/office/powerpoint/2010/main" val="39622129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E3929-127D-15A3-07BD-CB5086E02BA0}"/>
              </a:ext>
            </a:extLst>
          </p:cNvPr>
          <p:cNvSpPr>
            <a:spLocks noGrp="1"/>
          </p:cNvSpPr>
          <p:nvPr>
            <p:ph type="title"/>
          </p:nvPr>
        </p:nvSpPr>
        <p:spPr/>
        <p:txBody>
          <a:bodyPr/>
          <a:lstStyle/>
          <a:p>
            <a:r>
              <a:rPr lang="en-US" dirty="0"/>
              <a:t>Heatmap</a:t>
            </a:r>
          </a:p>
        </p:txBody>
      </p:sp>
      <p:pic>
        <p:nvPicPr>
          <p:cNvPr id="5" name="Picture 4">
            <a:extLst>
              <a:ext uri="{FF2B5EF4-FFF2-40B4-BE49-F238E27FC236}">
                <a16:creationId xmlns:a16="http://schemas.microsoft.com/office/drawing/2014/main" id="{528524C0-7F83-D8E3-8B27-AB7DAA52A1B1}"/>
              </a:ext>
            </a:extLst>
          </p:cNvPr>
          <p:cNvPicPr>
            <a:picLocks noChangeAspect="1"/>
          </p:cNvPicPr>
          <p:nvPr/>
        </p:nvPicPr>
        <p:blipFill rotWithShape="1">
          <a:blip r:embed="rId2"/>
          <a:srcRect l="494" r="3476" b="2434"/>
          <a:stretch/>
        </p:blipFill>
        <p:spPr>
          <a:xfrm>
            <a:off x="0" y="1491343"/>
            <a:ext cx="6065137" cy="5366657"/>
          </a:xfrm>
          <a:prstGeom prst="rect">
            <a:avLst/>
          </a:prstGeom>
        </p:spPr>
      </p:pic>
      <p:pic>
        <p:nvPicPr>
          <p:cNvPr id="9" name="Picture 8">
            <a:extLst>
              <a:ext uri="{FF2B5EF4-FFF2-40B4-BE49-F238E27FC236}">
                <a16:creationId xmlns:a16="http://schemas.microsoft.com/office/drawing/2014/main" id="{B5B3A917-4CB1-E5A8-8F04-A8B866CF0EFC}"/>
              </a:ext>
            </a:extLst>
          </p:cNvPr>
          <p:cNvPicPr>
            <a:picLocks noChangeAspect="1"/>
          </p:cNvPicPr>
          <p:nvPr/>
        </p:nvPicPr>
        <p:blipFill rotWithShape="1">
          <a:blip r:embed="rId3"/>
          <a:srcRect r="6494" b="1799"/>
          <a:stretch/>
        </p:blipFill>
        <p:spPr>
          <a:xfrm>
            <a:off x="6112281" y="1491342"/>
            <a:ext cx="5966051" cy="5366658"/>
          </a:xfrm>
          <a:prstGeom prst="rect">
            <a:avLst/>
          </a:prstGeom>
        </p:spPr>
      </p:pic>
      <p:sp>
        <p:nvSpPr>
          <p:cNvPr id="10" name="TextBox 9">
            <a:extLst>
              <a:ext uri="{FF2B5EF4-FFF2-40B4-BE49-F238E27FC236}">
                <a16:creationId xmlns:a16="http://schemas.microsoft.com/office/drawing/2014/main" id="{33A40BB3-0A77-CD68-E5DD-F0438992812C}"/>
              </a:ext>
            </a:extLst>
          </p:cNvPr>
          <p:cNvSpPr txBox="1"/>
          <p:nvPr/>
        </p:nvSpPr>
        <p:spPr>
          <a:xfrm>
            <a:off x="8606972" y="41959"/>
            <a:ext cx="4194629" cy="646331"/>
          </a:xfrm>
          <a:prstGeom prst="rect">
            <a:avLst/>
          </a:prstGeom>
          <a:noFill/>
        </p:spPr>
        <p:txBody>
          <a:bodyPr wrap="square" rtlCol="0">
            <a:spAutoFit/>
          </a:bodyPr>
          <a:lstStyle/>
          <a:p>
            <a:r>
              <a:rPr lang="en-US" dirty="0"/>
              <a:t>Left: Positive Covariance Heatmap</a:t>
            </a:r>
          </a:p>
          <a:p>
            <a:r>
              <a:rPr lang="en-US" dirty="0"/>
              <a:t>Right: Negative Covariance Heatmap</a:t>
            </a:r>
          </a:p>
        </p:txBody>
      </p:sp>
    </p:spTree>
    <p:extLst>
      <p:ext uri="{BB962C8B-B14F-4D97-AF65-F5344CB8AC3E}">
        <p14:creationId xmlns:p14="http://schemas.microsoft.com/office/powerpoint/2010/main" val="40704838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B09BB-8C0D-00D5-B3F9-FF2859C5E21A}"/>
              </a:ext>
            </a:extLst>
          </p:cNvPr>
          <p:cNvSpPr>
            <a:spLocks noGrp="1"/>
          </p:cNvSpPr>
          <p:nvPr>
            <p:ph type="title"/>
          </p:nvPr>
        </p:nvSpPr>
        <p:spPr/>
        <p:txBody>
          <a:bodyPr/>
          <a:lstStyle/>
          <a:p>
            <a:r>
              <a:rPr lang="en-US" dirty="0"/>
              <a:t>All Statistical Tests and Rankings - SKImageA</a:t>
            </a:r>
          </a:p>
        </p:txBody>
      </p:sp>
      <p:sp>
        <p:nvSpPr>
          <p:cNvPr id="3" name="Content Placeholder 2">
            <a:extLst>
              <a:ext uri="{FF2B5EF4-FFF2-40B4-BE49-F238E27FC236}">
                <a16:creationId xmlns:a16="http://schemas.microsoft.com/office/drawing/2014/main" id="{17A08E63-CB89-7988-17C1-89A77832B1E4}"/>
              </a:ext>
            </a:extLst>
          </p:cNvPr>
          <p:cNvSpPr>
            <a:spLocks noGrp="1"/>
          </p:cNvSpPr>
          <p:nvPr>
            <p:ph idx="1"/>
          </p:nvPr>
        </p:nvSpPr>
        <p:spPr>
          <a:xfrm>
            <a:off x="84496" y="1595480"/>
            <a:ext cx="2511993" cy="417539"/>
          </a:xfrm>
        </p:spPr>
        <p:txBody>
          <a:bodyPr>
            <a:noAutofit/>
          </a:bodyPr>
          <a:lstStyle/>
          <a:p>
            <a:pPr marL="0" indent="0">
              <a:buNone/>
            </a:pPr>
            <a:r>
              <a:rPr lang="en-US" sz="1600" dirty="0"/>
              <a:t>Covariance:</a:t>
            </a:r>
          </a:p>
          <a:p>
            <a:pPr marL="0" indent="0">
              <a:buNone/>
            </a:pPr>
            <a:endParaRPr lang="en-US" sz="1600" dirty="0"/>
          </a:p>
        </p:txBody>
      </p:sp>
      <p:sp>
        <p:nvSpPr>
          <p:cNvPr id="4" name="TextBox 3">
            <a:extLst>
              <a:ext uri="{FF2B5EF4-FFF2-40B4-BE49-F238E27FC236}">
                <a16:creationId xmlns:a16="http://schemas.microsoft.com/office/drawing/2014/main" id="{6CE28E46-6DA8-FD32-7979-BE1FF26BF2C2}"/>
              </a:ext>
            </a:extLst>
          </p:cNvPr>
          <p:cNvSpPr txBox="1"/>
          <p:nvPr/>
        </p:nvSpPr>
        <p:spPr>
          <a:xfrm>
            <a:off x="2944746" y="1504355"/>
            <a:ext cx="2418816" cy="830997"/>
          </a:xfrm>
          <a:prstGeom prst="rect">
            <a:avLst/>
          </a:prstGeom>
          <a:noFill/>
        </p:spPr>
        <p:txBody>
          <a:bodyPr wrap="square" rtlCol="0">
            <a:spAutoFit/>
          </a:bodyPr>
          <a:lstStyle/>
          <a:p>
            <a:r>
              <a:rPr lang="en-US" sz="1600" dirty="0"/>
              <a:t>T-test (Smaller Values = Similar groups):</a:t>
            </a:r>
          </a:p>
          <a:p>
            <a:endParaRPr lang="en-US" sz="1600" dirty="0"/>
          </a:p>
        </p:txBody>
      </p:sp>
      <p:sp>
        <p:nvSpPr>
          <p:cNvPr id="5" name="TextBox 4">
            <a:extLst>
              <a:ext uri="{FF2B5EF4-FFF2-40B4-BE49-F238E27FC236}">
                <a16:creationId xmlns:a16="http://schemas.microsoft.com/office/drawing/2014/main" id="{6629FD19-A1F1-DD41-EDDC-CF12FF6D0F76}"/>
              </a:ext>
            </a:extLst>
          </p:cNvPr>
          <p:cNvSpPr txBox="1"/>
          <p:nvPr/>
        </p:nvSpPr>
        <p:spPr>
          <a:xfrm>
            <a:off x="5516511" y="1504355"/>
            <a:ext cx="2254928" cy="830997"/>
          </a:xfrm>
          <a:prstGeom prst="rect">
            <a:avLst/>
          </a:prstGeom>
          <a:noFill/>
        </p:spPr>
        <p:txBody>
          <a:bodyPr wrap="square" rtlCol="0">
            <a:spAutoFit/>
          </a:bodyPr>
          <a:lstStyle/>
          <a:p>
            <a:r>
              <a:rPr lang="en-US" sz="1600" dirty="0"/>
              <a:t>Z-test: (Smaller values = Similar Groups)</a:t>
            </a:r>
          </a:p>
          <a:p>
            <a:endParaRPr lang="en-US" sz="1600" dirty="0"/>
          </a:p>
        </p:txBody>
      </p:sp>
      <p:sp>
        <p:nvSpPr>
          <p:cNvPr id="6" name="TextBox 5">
            <a:extLst>
              <a:ext uri="{FF2B5EF4-FFF2-40B4-BE49-F238E27FC236}">
                <a16:creationId xmlns:a16="http://schemas.microsoft.com/office/drawing/2014/main" id="{58AD3D95-843F-69D8-5C65-695CBBF8FD4E}"/>
              </a:ext>
            </a:extLst>
          </p:cNvPr>
          <p:cNvSpPr txBox="1"/>
          <p:nvPr/>
        </p:nvSpPr>
        <p:spPr>
          <a:xfrm>
            <a:off x="8565931" y="1504355"/>
            <a:ext cx="3101266" cy="1323439"/>
          </a:xfrm>
          <a:prstGeom prst="rect">
            <a:avLst/>
          </a:prstGeom>
          <a:noFill/>
        </p:spPr>
        <p:txBody>
          <a:bodyPr wrap="square" rtlCol="0">
            <a:spAutoFit/>
          </a:bodyPr>
          <a:lstStyle/>
          <a:p>
            <a:r>
              <a:rPr lang="en-US" sz="1600" dirty="0"/>
              <a:t>Chi-squared-test (Smaller Values = Similar groups):</a:t>
            </a:r>
          </a:p>
          <a:p>
            <a:endParaRPr lang="en-US" sz="1600" dirty="0"/>
          </a:p>
          <a:p>
            <a:endParaRPr lang="en-US" sz="1600" dirty="0"/>
          </a:p>
          <a:p>
            <a:endParaRPr lang="en-US" sz="1600" dirty="0"/>
          </a:p>
        </p:txBody>
      </p:sp>
      <p:pic>
        <p:nvPicPr>
          <p:cNvPr id="8" name="Picture 7">
            <a:extLst>
              <a:ext uri="{FF2B5EF4-FFF2-40B4-BE49-F238E27FC236}">
                <a16:creationId xmlns:a16="http://schemas.microsoft.com/office/drawing/2014/main" id="{F527164B-7D9A-054D-E388-C50EE5C0EB95}"/>
              </a:ext>
            </a:extLst>
          </p:cNvPr>
          <p:cNvPicPr>
            <a:picLocks noChangeAspect="1"/>
          </p:cNvPicPr>
          <p:nvPr/>
        </p:nvPicPr>
        <p:blipFill rotWithShape="1">
          <a:blip r:embed="rId2"/>
          <a:srcRect r="19009"/>
          <a:stretch/>
        </p:blipFill>
        <p:spPr>
          <a:xfrm>
            <a:off x="5454924" y="2287130"/>
            <a:ext cx="2812535" cy="4545181"/>
          </a:xfrm>
          <a:prstGeom prst="rect">
            <a:avLst/>
          </a:prstGeom>
        </p:spPr>
      </p:pic>
      <p:pic>
        <p:nvPicPr>
          <p:cNvPr id="10" name="Picture 9">
            <a:extLst>
              <a:ext uri="{FF2B5EF4-FFF2-40B4-BE49-F238E27FC236}">
                <a16:creationId xmlns:a16="http://schemas.microsoft.com/office/drawing/2014/main" id="{68F84094-60E8-A8F9-76CB-E62EFB15C137}"/>
              </a:ext>
            </a:extLst>
          </p:cNvPr>
          <p:cNvPicPr>
            <a:picLocks noChangeAspect="1"/>
          </p:cNvPicPr>
          <p:nvPr/>
        </p:nvPicPr>
        <p:blipFill rotWithShape="1">
          <a:blip r:embed="rId3"/>
          <a:srcRect r="19766" b="-1319"/>
          <a:stretch/>
        </p:blipFill>
        <p:spPr>
          <a:xfrm>
            <a:off x="2502513" y="2166074"/>
            <a:ext cx="2555165" cy="4681434"/>
          </a:xfrm>
          <a:prstGeom prst="rect">
            <a:avLst/>
          </a:prstGeom>
        </p:spPr>
      </p:pic>
      <p:pic>
        <p:nvPicPr>
          <p:cNvPr id="12" name="Picture 11">
            <a:extLst>
              <a:ext uri="{FF2B5EF4-FFF2-40B4-BE49-F238E27FC236}">
                <a16:creationId xmlns:a16="http://schemas.microsoft.com/office/drawing/2014/main" id="{86F97F35-761D-DEC3-8B92-C2C0DEC49F1F}"/>
              </a:ext>
            </a:extLst>
          </p:cNvPr>
          <p:cNvPicPr>
            <a:picLocks noChangeAspect="1"/>
          </p:cNvPicPr>
          <p:nvPr/>
        </p:nvPicPr>
        <p:blipFill rotWithShape="1">
          <a:blip r:embed="rId4"/>
          <a:srcRect r="30210"/>
          <a:stretch/>
        </p:blipFill>
        <p:spPr>
          <a:xfrm>
            <a:off x="8474432" y="2157275"/>
            <a:ext cx="2985792" cy="4634206"/>
          </a:xfrm>
          <a:prstGeom prst="rect">
            <a:avLst/>
          </a:prstGeom>
        </p:spPr>
      </p:pic>
      <p:cxnSp>
        <p:nvCxnSpPr>
          <p:cNvPr id="14" name="Straight Connector 13">
            <a:extLst>
              <a:ext uri="{FF2B5EF4-FFF2-40B4-BE49-F238E27FC236}">
                <a16:creationId xmlns:a16="http://schemas.microsoft.com/office/drawing/2014/main" id="{C0F56E5A-A3B0-B478-DD82-7FF0CE7341BF}"/>
              </a:ext>
            </a:extLst>
          </p:cNvPr>
          <p:cNvCxnSpPr>
            <a:cxnSpLocks/>
          </p:cNvCxnSpPr>
          <p:nvPr/>
        </p:nvCxnSpPr>
        <p:spPr>
          <a:xfrm>
            <a:off x="5349761" y="1504355"/>
            <a:ext cx="13801" cy="5287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0E00E21-8E5C-25E0-D487-745DA1814D14}"/>
              </a:ext>
            </a:extLst>
          </p:cNvPr>
          <p:cNvCxnSpPr/>
          <p:nvPr/>
        </p:nvCxnSpPr>
        <p:spPr>
          <a:xfrm>
            <a:off x="2243877" y="1556206"/>
            <a:ext cx="0" cy="52352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CD9CBB1-4CED-9430-809E-AD4407295E01}"/>
              </a:ext>
            </a:extLst>
          </p:cNvPr>
          <p:cNvCxnSpPr>
            <a:cxnSpLocks/>
          </p:cNvCxnSpPr>
          <p:nvPr/>
        </p:nvCxnSpPr>
        <p:spPr>
          <a:xfrm>
            <a:off x="8336132" y="1556206"/>
            <a:ext cx="0" cy="5173068"/>
          </a:xfrm>
          <a:prstGeom prst="line">
            <a:avLst/>
          </a:prstGeom>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8CCD200D-7EC1-9130-3A14-B88CCC30174A}"/>
              </a:ext>
            </a:extLst>
          </p:cNvPr>
          <p:cNvPicPr>
            <a:picLocks noChangeAspect="1"/>
          </p:cNvPicPr>
          <p:nvPr/>
        </p:nvPicPr>
        <p:blipFill rotWithShape="1">
          <a:blip r:embed="rId5"/>
          <a:srcRect t="607" b="607"/>
          <a:stretch/>
        </p:blipFill>
        <p:spPr>
          <a:xfrm>
            <a:off x="145067" y="2069540"/>
            <a:ext cx="2057205" cy="4659734"/>
          </a:xfrm>
          <a:prstGeom prst="rect">
            <a:avLst/>
          </a:prstGeom>
        </p:spPr>
      </p:pic>
    </p:spTree>
    <p:extLst>
      <p:ext uri="{BB962C8B-B14F-4D97-AF65-F5344CB8AC3E}">
        <p14:creationId xmlns:p14="http://schemas.microsoft.com/office/powerpoint/2010/main" val="39340174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B09BB-8C0D-00D5-B3F9-FF2859C5E21A}"/>
              </a:ext>
            </a:extLst>
          </p:cNvPr>
          <p:cNvSpPr>
            <a:spLocks noGrp="1"/>
          </p:cNvSpPr>
          <p:nvPr>
            <p:ph type="title"/>
          </p:nvPr>
        </p:nvSpPr>
        <p:spPr/>
        <p:txBody>
          <a:bodyPr>
            <a:normAutofit/>
          </a:bodyPr>
          <a:lstStyle/>
          <a:p>
            <a:r>
              <a:rPr lang="en-US" sz="3900" dirty="0"/>
              <a:t>All Statistical Tests and Rankings - HoughTransformA</a:t>
            </a:r>
          </a:p>
        </p:txBody>
      </p:sp>
      <p:sp>
        <p:nvSpPr>
          <p:cNvPr id="3" name="Content Placeholder 2">
            <a:extLst>
              <a:ext uri="{FF2B5EF4-FFF2-40B4-BE49-F238E27FC236}">
                <a16:creationId xmlns:a16="http://schemas.microsoft.com/office/drawing/2014/main" id="{17A08E63-CB89-7988-17C1-89A77832B1E4}"/>
              </a:ext>
            </a:extLst>
          </p:cNvPr>
          <p:cNvSpPr>
            <a:spLocks noGrp="1"/>
          </p:cNvSpPr>
          <p:nvPr>
            <p:ph idx="1"/>
          </p:nvPr>
        </p:nvSpPr>
        <p:spPr>
          <a:xfrm>
            <a:off x="181250" y="1825625"/>
            <a:ext cx="2511993" cy="5032375"/>
          </a:xfrm>
        </p:spPr>
        <p:txBody>
          <a:bodyPr>
            <a:normAutofit/>
          </a:bodyPr>
          <a:lstStyle/>
          <a:p>
            <a:pPr marL="0" indent="0">
              <a:buNone/>
            </a:pPr>
            <a:r>
              <a:rPr lang="en-US" sz="1600" dirty="0"/>
              <a:t>Covariance:</a:t>
            </a:r>
          </a:p>
        </p:txBody>
      </p:sp>
      <p:sp>
        <p:nvSpPr>
          <p:cNvPr id="4" name="TextBox 3">
            <a:extLst>
              <a:ext uri="{FF2B5EF4-FFF2-40B4-BE49-F238E27FC236}">
                <a16:creationId xmlns:a16="http://schemas.microsoft.com/office/drawing/2014/main" id="{6CE28E46-6DA8-FD32-7979-BE1FF26BF2C2}"/>
              </a:ext>
            </a:extLst>
          </p:cNvPr>
          <p:cNvSpPr txBox="1"/>
          <p:nvPr/>
        </p:nvSpPr>
        <p:spPr>
          <a:xfrm>
            <a:off x="2693243" y="1678635"/>
            <a:ext cx="2418816" cy="1077218"/>
          </a:xfrm>
          <a:prstGeom prst="rect">
            <a:avLst/>
          </a:prstGeom>
          <a:noFill/>
        </p:spPr>
        <p:txBody>
          <a:bodyPr wrap="square" rtlCol="0">
            <a:spAutoFit/>
          </a:bodyPr>
          <a:lstStyle/>
          <a:p>
            <a:r>
              <a:rPr lang="en-US" sz="1600" dirty="0"/>
              <a:t>T-test (Smaller Values = Similar groups):</a:t>
            </a:r>
          </a:p>
          <a:p>
            <a:endParaRPr lang="en-US" sz="1600" dirty="0"/>
          </a:p>
          <a:p>
            <a:endParaRPr lang="en-US" sz="1600" dirty="0"/>
          </a:p>
        </p:txBody>
      </p:sp>
      <p:sp>
        <p:nvSpPr>
          <p:cNvPr id="5" name="TextBox 4">
            <a:extLst>
              <a:ext uri="{FF2B5EF4-FFF2-40B4-BE49-F238E27FC236}">
                <a16:creationId xmlns:a16="http://schemas.microsoft.com/office/drawing/2014/main" id="{6629FD19-A1F1-DD41-EDDC-CF12FF6D0F76}"/>
              </a:ext>
            </a:extLst>
          </p:cNvPr>
          <p:cNvSpPr txBox="1"/>
          <p:nvPr/>
        </p:nvSpPr>
        <p:spPr>
          <a:xfrm>
            <a:off x="5952479" y="1702514"/>
            <a:ext cx="2254928" cy="1323439"/>
          </a:xfrm>
          <a:prstGeom prst="rect">
            <a:avLst/>
          </a:prstGeom>
          <a:noFill/>
        </p:spPr>
        <p:txBody>
          <a:bodyPr wrap="square" rtlCol="0">
            <a:spAutoFit/>
          </a:bodyPr>
          <a:lstStyle/>
          <a:p>
            <a:r>
              <a:rPr lang="en-US" sz="1600" dirty="0"/>
              <a:t>Z-test (Smaller Values = Similar groups):</a:t>
            </a:r>
          </a:p>
          <a:p>
            <a:endParaRPr lang="en-US" sz="1600" dirty="0"/>
          </a:p>
          <a:p>
            <a:endParaRPr lang="en-US" sz="1600" dirty="0"/>
          </a:p>
          <a:p>
            <a:endParaRPr lang="en-US" sz="1600" dirty="0"/>
          </a:p>
        </p:txBody>
      </p:sp>
      <p:sp>
        <p:nvSpPr>
          <p:cNvPr id="6" name="TextBox 5">
            <a:extLst>
              <a:ext uri="{FF2B5EF4-FFF2-40B4-BE49-F238E27FC236}">
                <a16:creationId xmlns:a16="http://schemas.microsoft.com/office/drawing/2014/main" id="{58AD3D95-843F-69D8-5C65-695CBBF8FD4E}"/>
              </a:ext>
            </a:extLst>
          </p:cNvPr>
          <p:cNvSpPr txBox="1"/>
          <p:nvPr/>
        </p:nvSpPr>
        <p:spPr>
          <a:xfrm>
            <a:off x="8714175" y="1693215"/>
            <a:ext cx="3101266" cy="1077218"/>
          </a:xfrm>
          <a:prstGeom prst="rect">
            <a:avLst/>
          </a:prstGeom>
          <a:noFill/>
        </p:spPr>
        <p:txBody>
          <a:bodyPr wrap="square" rtlCol="0">
            <a:spAutoFit/>
          </a:bodyPr>
          <a:lstStyle/>
          <a:p>
            <a:r>
              <a:rPr lang="en-US" sz="1600" dirty="0"/>
              <a:t>Chi-squared-test (Smaller Values = Similar groups):</a:t>
            </a:r>
          </a:p>
          <a:p>
            <a:endParaRPr lang="en-US" sz="1600" dirty="0"/>
          </a:p>
          <a:p>
            <a:endParaRPr lang="en-US" sz="1600" dirty="0"/>
          </a:p>
        </p:txBody>
      </p:sp>
      <p:pic>
        <p:nvPicPr>
          <p:cNvPr id="8" name="Picture 7">
            <a:extLst>
              <a:ext uri="{FF2B5EF4-FFF2-40B4-BE49-F238E27FC236}">
                <a16:creationId xmlns:a16="http://schemas.microsoft.com/office/drawing/2014/main" id="{0D7BC2EA-6B66-409A-44AE-03427600325C}"/>
              </a:ext>
            </a:extLst>
          </p:cNvPr>
          <p:cNvPicPr>
            <a:picLocks noChangeAspect="1"/>
          </p:cNvPicPr>
          <p:nvPr/>
        </p:nvPicPr>
        <p:blipFill rotWithShape="1">
          <a:blip r:embed="rId2"/>
          <a:srcRect r="24118" b="-853"/>
          <a:stretch/>
        </p:blipFill>
        <p:spPr>
          <a:xfrm>
            <a:off x="2521797" y="2288049"/>
            <a:ext cx="2542872" cy="4222846"/>
          </a:xfrm>
          <a:prstGeom prst="rect">
            <a:avLst/>
          </a:prstGeom>
        </p:spPr>
      </p:pic>
      <p:pic>
        <p:nvPicPr>
          <p:cNvPr id="10" name="Picture 9">
            <a:extLst>
              <a:ext uri="{FF2B5EF4-FFF2-40B4-BE49-F238E27FC236}">
                <a16:creationId xmlns:a16="http://schemas.microsoft.com/office/drawing/2014/main" id="{0B772DC9-D6A0-F899-34E6-F879B07F2D7A}"/>
              </a:ext>
            </a:extLst>
          </p:cNvPr>
          <p:cNvPicPr>
            <a:picLocks noChangeAspect="1"/>
          </p:cNvPicPr>
          <p:nvPr/>
        </p:nvPicPr>
        <p:blipFill rotWithShape="1">
          <a:blip r:embed="rId3"/>
          <a:srcRect r="22644"/>
          <a:stretch/>
        </p:blipFill>
        <p:spPr>
          <a:xfrm>
            <a:off x="5507355" y="2270030"/>
            <a:ext cx="2606836" cy="4222845"/>
          </a:xfrm>
          <a:prstGeom prst="rect">
            <a:avLst/>
          </a:prstGeom>
        </p:spPr>
      </p:pic>
      <p:pic>
        <p:nvPicPr>
          <p:cNvPr id="12" name="Picture 11">
            <a:extLst>
              <a:ext uri="{FF2B5EF4-FFF2-40B4-BE49-F238E27FC236}">
                <a16:creationId xmlns:a16="http://schemas.microsoft.com/office/drawing/2014/main" id="{CA71B35E-0A8B-2F3B-738B-B7E5C1DB2A95}"/>
              </a:ext>
            </a:extLst>
          </p:cNvPr>
          <p:cNvPicPr>
            <a:picLocks noChangeAspect="1"/>
          </p:cNvPicPr>
          <p:nvPr/>
        </p:nvPicPr>
        <p:blipFill rotWithShape="1">
          <a:blip r:embed="rId4"/>
          <a:srcRect r="29414"/>
          <a:stretch/>
        </p:blipFill>
        <p:spPr>
          <a:xfrm>
            <a:off x="8869004" y="2263372"/>
            <a:ext cx="2484796" cy="4115879"/>
          </a:xfrm>
          <a:prstGeom prst="rect">
            <a:avLst/>
          </a:prstGeom>
        </p:spPr>
      </p:pic>
      <p:cxnSp>
        <p:nvCxnSpPr>
          <p:cNvPr id="14" name="Straight Connector 13">
            <a:extLst>
              <a:ext uri="{FF2B5EF4-FFF2-40B4-BE49-F238E27FC236}">
                <a16:creationId xmlns:a16="http://schemas.microsoft.com/office/drawing/2014/main" id="{C39483F0-DD24-6CEE-0E77-04CD03048D25}"/>
              </a:ext>
            </a:extLst>
          </p:cNvPr>
          <p:cNvCxnSpPr/>
          <p:nvPr/>
        </p:nvCxnSpPr>
        <p:spPr>
          <a:xfrm>
            <a:off x="2308600" y="1825625"/>
            <a:ext cx="0" cy="46672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F7215E7-C6C2-E5D4-DE3C-4E259D8E3EEF}"/>
              </a:ext>
            </a:extLst>
          </p:cNvPr>
          <p:cNvCxnSpPr/>
          <p:nvPr/>
        </p:nvCxnSpPr>
        <p:spPr>
          <a:xfrm>
            <a:off x="5397413" y="1702514"/>
            <a:ext cx="0" cy="47903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DBE0C79-65B8-2890-7057-1E58888A6B6A}"/>
              </a:ext>
            </a:extLst>
          </p:cNvPr>
          <p:cNvCxnSpPr/>
          <p:nvPr/>
        </p:nvCxnSpPr>
        <p:spPr>
          <a:xfrm>
            <a:off x="8442665" y="1678635"/>
            <a:ext cx="0" cy="4926351"/>
          </a:xfrm>
          <a:prstGeom prst="line">
            <a:avLst/>
          </a:prstGeom>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63B004BA-9699-DFA2-C96E-B13D16767300}"/>
              </a:ext>
            </a:extLst>
          </p:cNvPr>
          <p:cNvPicPr>
            <a:picLocks noChangeAspect="1"/>
          </p:cNvPicPr>
          <p:nvPr/>
        </p:nvPicPr>
        <p:blipFill rotWithShape="1">
          <a:blip r:embed="rId5"/>
          <a:srcRect t="606" b="1352"/>
          <a:stretch/>
        </p:blipFill>
        <p:spPr>
          <a:xfrm>
            <a:off x="45826" y="2288049"/>
            <a:ext cx="2215384" cy="4412394"/>
          </a:xfrm>
          <a:prstGeom prst="rect">
            <a:avLst/>
          </a:prstGeom>
        </p:spPr>
      </p:pic>
    </p:spTree>
    <p:extLst>
      <p:ext uri="{BB962C8B-B14F-4D97-AF65-F5344CB8AC3E}">
        <p14:creationId xmlns:p14="http://schemas.microsoft.com/office/powerpoint/2010/main" val="42625438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B09BB-8C0D-00D5-B3F9-FF2859C5E21A}"/>
              </a:ext>
            </a:extLst>
          </p:cNvPr>
          <p:cNvSpPr>
            <a:spLocks noGrp="1"/>
          </p:cNvSpPr>
          <p:nvPr>
            <p:ph type="title"/>
          </p:nvPr>
        </p:nvSpPr>
        <p:spPr/>
        <p:txBody>
          <a:bodyPr>
            <a:normAutofit/>
          </a:bodyPr>
          <a:lstStyle/>
          <a:p>
            <a:r>
              <a:rPr lang="en-US" sz="3900" dirty="0"/>
              <a:t>All Statistical Tests and Rankings – MP Area</a:t>
            </a:r>
          </a:p>
        </p:txBody>
      </p:sp>
      <p:sp>
        <p:nvSpPr>
          <p:cNvPr id="3" name="Content Placeholder 2">
            <a:extLst>
              <a:ext uri="{FF2B5EF4-FFF2-40B4-BE49-F238E27FC236}">
                <a16:creationId xmlns:a16="http://schemas.microsoft.com/office/drawing/2014/main" id="{17A08E63-CB89-7988-17C1-89A77832B1E4}"/>
              </a:ext>
            </a:extLst>
          </p:cNvPr>
          <p:cNvSpPr>
            <a:spLocks noGrp="1"/>
          </p:cNvSpPr>
          <p:nvPr>
            <p:ph idx="1"/>
          </p:nvPr>
        </p:nvSpPr>
        <p:spPr>
          <a:xfrm>
            <a:off x="181250" y="1770205"/>
            <a:ext cx="2511993" cy="5032375"/>
          </a:xfrm>
        </p:spPr>
        <p:txBody>
          <a:bodyPr>
            <a:normAutofit/>
          </a:bodyPr>
          <a:lstStyle/>
          <a:p>
            <a:pPr marL="0" indent="0">
              <a:buNone/>
            </a:pPr>
            <a:r>
              <a:rPr lang="en-US" sz="1600" dirty="0"/>
              <a:t>Covariance:</a:t>
            </a:r>
          </a:p>
        </p:txBody>
      </p:sp>
      <p:sp>
        <p:nvSpPr>
          <p:cNvPr id="4" name="TextBox 3">
            <a:extLst>
              <a:ext uri="{FF2B5EF4-FFF2-40B4-BE49-F238E27FC236}">
                <a16:creationId xmlns:a16="http://schemas.microsoft.com/office/drawing/2014/main" id="{6CE28E46-6DA8-FD32-7979-BE1FF26BF2C2}"/>
              </a:ext>
            </a:extLst>
          </p:cNvPr>
          <p:cNvSpPr txBox="1"/>
          <p:nvPr/>
        </p:nvSpPr>
        <p:spPr>
          <a:xfrm>
            <a:off x="2693243" y="1678635"/>
            <a:ext cx="2418816" cy="1077218"/>
          </a:xfrm>
          <a:prstGeom prst="rect">
            <a:avLst/>
          </a:prstGeom>
          <a:noFill/>
        </p:spPr>
        <p:txBody>
          <a:bodyPr wrap="square" rtlCol="0">
            <a:spAutoFit/>
          </a:bodyPr>
          <a:lstStyle/>
          <a:p>
            <a:r>
              <a:rPr lang="en-US" sz="1600" dirty="0"/>
              <a:t>T-test (Smaller Values = Similar groups):</a:t>
            </a:r>
          </a:p>
          <a:p>
            <a:endParaRPr lang="en-US" sz="1600" dirty="0"/>
          </a:p>
          <a:p>
            <a:endParaRPr lang="en-US" sz="1600" dirty="0"/>
          </a:p>
        </p:txBody>
      </p:sp>
      <p:sp>
        <p:nvSpPr>
          <p:cNvPr id="5" name="TextBox 4">
            <a:extLst>
              <a:ext uri="{FF2B5EF4-FFF2-40B4-BE49-F238E27FC236}">
                <a16:creationId xmlns:a16="http://schemas.microsoft.com/office/drawing/2014/main" id="{6629FD19-A1F1-DD41-EDDC-CF12FF6D0F76}"/>
              </a:ext>
            </a:extLst>
          </p:cNvPr>
          <p:cNvSpPr txBox="1"/>
          <p:nvPr/>
        </p:nvSpPr>
        <p:spPr>
          <a:xfrm>
            <a:off x="5952479" y="1702514"/>
            <a:ext cx="2254928" cy="1323439"/>
          </a:xfrm>
          <a:prstGeom prst="rect">
            <a:avLst/>
          </a:prstGeom>
          <a:noFill/>
        </p:spPr>
        <p:txBody>
          <a:bodyPr wrap="square" rtlCol="0">
            <a:spAutoFit/>
          </a:bodyPr>
          <a:lstStyle/>
          <a:p>
            <a:r>
              <a:rPr lang="en-US" sz="1600" dirty="0"/>
              <a:t>Z-test (Smaller Values = Similar groups):</a:t>
            </a:r>
          </a:p>
          <a:p>
            <a:endParaRPr lang="en-US" sz="1600" dirty="0"/>
          </a:p>
          <a:p>
            <a:endParaRPr lang="en-US" sz="1600" dirty="0"/>
          </a:p>
          <a:p>
            <a:endParaRPr lang="en-US" sz="1600" dirty="0"/>
          </a:p>
        </p:txBody>
      </p:sp>
      <p:sp>
        <p:nvSpPr>
          <p:cNvPr id="6" name="TextBox 5">
            <a:extLst>
              <a:ext uri="{FF2B5EF4-FFF2-40B4-BE49-F238E27FC236}">
                <a16:creationId xmlns:a16="http://schemas.microsoft.com/office/drawing/2014/main" id="{58AD3D95-843F-69D8-5C65-695CBBF8FD4E}"/>
              </a:ext>
            </a:extLst>
          </p:cNvPr>
          <p:cNvSpPr txBox="1"/>
          <p:nvPr/>
        </p:nvSpPr>
        <p:spPr>
          <a:xfrm>
            <a:off x="8714175" y="1693215"/>
            <a:ext cx="3101266" cy="1077218"/>
          </a:xfrm>
          <a:prstGeom prst="rect">
            <a:avLst/>
          </a:prstGeom>
          <a:noFill/>
        </p:spPr>
        <p:txBody>
          <a:bodyPr wrap="square" rtlCol="0">
            <a:spAutoFit/>
          </a:bodyPr>
          <a:lstStyle/>
          <a:p>
            <a:r>
              <a:rPr lang="en-US" sz="1600" dirty="0"/>
              <a:t>Chi-squared-test (Smaller Values = Similar groups):</a:t>
            </a:r>
          </a:p>
          <a:p>
            <a:endParaRPr lang="en-US" sz="1600" dirty="0"/>
          </a:p>
          <a:p>
            <a:endParaRPr lang="en-US" sz="1600" dirty="0"/>
          </a:p>
        </p:txBody>
      </p:sp>
      <p:cxnSp>
        <p:nvCxnSpPr>
          <p:cNvPr id="14" name="Straight Connector 13">
            <a:extLst>
              <a:ext uri="{FF2B5EF4-FFF2-40B4-BE49-F238E27FC236}">
                <a16:creationId xmlns:a16="http://schemas.microsoft.com/office/drawing/2014/main" id="{C39483F0-DD24-6CEE-0E77-04CD03048D25}"/>
              </a:ext>
            </a:extLst>
          </p:cNvPr>
          <p:cNvCxnSpPr/>
          <p:nvPr/>
        </p:nvCxnSpPr>
        <p:spPr>
          <a:xfrm>
            <a:off x="2364018" y="1839480"/>
            <a:ext cx="0" cy="46672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F7215E7-C6C2-E5D4-DE3C-4E259D8E3EEF}"/>
              </a:ext>
            </a:extLst>
          </p:cNvPr>
          <p:cNvCxnSpPr/>
          <p:nvPr/>
        </p:nvCxnSpPr>
        <p:spPr>
          <a:xfrm>
            <a:off x="5397413" y="1702514"/>
            <a:ext cx="0" cy="47903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DBE0C79-65B8-2890-7057-1E58888A6B6A}"/>
              </a:ext>
            </a:extLst>
          </p:cNvPr>
          <p:cNvCxnSpPr/>
          <p:nvPr/>
        </p:nvCxnSpPr>
        <p:spPr>
          <a:xfrm>
            <a:off x="8442665" y="1678635"/>
            <a:ext cx="0" cy="4926351"/>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B571069A-6B0D-6CB1-A915-4AE8594C59F7}"/>
              </a:ext>
            </a:extLst>
          </p:cNvPr>
          <p:cNvPicPr>
            <a:picLocks noChangeAspect="1"/>
          </p:cNvPicPr>
          <p:nvPr/>
        </p:nvPicPr>
        <p:blipFill rotWithShape="1">
          <a:blip r:embed="rId2"/>
          <a:srcRect r="26636" b="430"/>
          <a:stretch/>
        </p:blipFill>
        <p:spPr>
          <a:xfrm>
            <a:off x="2435960" y="2231824"/>
            <a:ext cx="2775566" cy="4515930"/>
          </a:xfrm>
          <a:prstGeom prst="rect">
            <a:avLst/>
          </a:prstGeom>
        </p:spPr>
      </p:pic>
      <p:pic>
        <p:nvPicPr>
          <p:cNvPr id="13" name="Picture 12">
            <a:extLst>
              <a:ext uri="{FF2B5EF4-FFF2-40B4-BE49-F238E27FC236}">
                <a16:creationId xmlns:a16="http://schemas.microsoft.com/office/drawing/2014/main" id="{955CD318-349B-2312-9CCB-FB533D22187B}"/>
              </a:ext>
            </a:extLst>
          </p:cNvPr>
          <p:cNvPicPr>
            <a:picLocks noChangeAspect="1"/>
          </p:cNvPicPr>
          <p:nvPr/>
        </p:nvPicPr>
        <p:blipFill rotWithShape="1">
          <a:blip r:embed="rId3"/>
          <a:srcRect r="20631" b="1313"/>
          <a:stretch/>
        </p:blipFill>
        <p:spPr>
          <a:xfrm>
            <a:off x="5616350" y="2241808"/>
            <a:ext cx="2724085" cy="4271320"/>
          </a:xfrm>
          <a:prstGeom prst="rect">
            <a:avLst/>
          </a:prstGeom>
        </p:spPr>
      </p:pic>
      <p:pic>
        <p:nvPicPr>
          <p:cNvPr id="17" name="Picture 16">
            <a:extLst>
              <a:ext uri="{FF2B5EF4-FFF2-40B4-BE49-F238E27FC236}">
                <a16:creationId xmlns:a16="http://schemas.microsoft.com/office/drawing/2014/main" id="{F605FAE4-8FF0-9C28-F9C8-DAA0ADEF8A4A}"/>
              </a:ext>
            </a:extLst>
          </p:cNvPr>
          <p:cNvPicPr>
            <a:picLocks noChangeAspect="1"/>
          </p:cNvPicPr>
          <p:nvPr/>
        </p:nvPicPr>
        <p:blipFill rotWithShape="1">
          <a:blip r:embed="rId4"/>
          <a:srcRect r="34458"/>
          <a:stretch/>
        </p:blipFill>
        <p:spPr>
          <a:xfrm>
            <a:off x="8843252" y="2299940"/>
            <a:ext cx="2728322" cy="4498440"/>
          </a:xfrm>
          <a:prstGeom prst="rect">
            <a:avLst/>
          </a:prstGeom>
        </p:spPr>
      </p:pic>
      <p:pic>
        <p:nvPicPr>
          <p:cNvPr id="21" name="Picture 20">
            <a:extLst>
              <a:ext uri="{FF2B5EF4-FFF2-40B4-BE49-F238E27FC236}">
                <a16:creationId xmlns:a16="http://schemas.microsoft.com/office/drawing/2014/main" id="{439231A3-8EED-BFBB-AA19-A18FC4721939}"/>
              </a:ext>
            </a:extLst>
          </p:cNvPr>
          <p:cNvPicPr>
            <a:picLocks noChangeAspect="1"/>
          </p:cNvPicPr>
          <p:nvPr/>
        </p:nvPicPr>
        <p:blipFill rotWithShape="1">
          <a:blip r:embed="rId5"/>
          <a:srcRect t="5044"/>
          <a:stretch/>
        </p:blipFill>
        <p:spPr>
          <a:xfrm>
            <a:off x="154616" y="2196989"/>
            <a:ext cx="2148316" cy="4601391"/>
          </a:xfrm>
          <a:prstGeom prst="rect">
            <a:avLst/>
          </a:prstGeom>
        </p:spPr>
      </p:pic>
    </p:spTree>
    <p:extLst>
      <p:ext uri="{BB962C8B-B14F-4D97-AF65-F5344CB8AC3E}">
        <p14:creationId xmlns:p14="http://schemas.microsoft.com/office/powerpoint/2010/main" val="26869797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7639-7B30-024C-B1AA-D11C69772F32}"/>
              </a:ext>
            </a:extLst>
          </p:cNvPr>
          <p:cNvSpPr>
            <a:spLocks noGrp="1"/>
          </p:cNvSpPr>
          <p:nvPr>
            <p:ph type="title"/>
          </p:nvPr>
        </p:nvSpPr>
        <p:spPr/>
        <p:txBody>
          <a:bodyPr/>
          <a:lstStyle/>
          <a:p>
            <a:r>
              <a:rPr lang="en-US" dirty="0"/>
              <a:t>Developing a ML Model</a:t>
            </a:r>
          </a:p>
        </p:txBody>
      </p:sp>
      <p:sp>
        <p:nvSpPr>
          <p:cNvPr id="3" name="Content Placeholder 2">
            <a:extLst>
              <a:ext uri="{FF2B5EF4-FFF2-40B4-BE49-F238E27FC236}">
                <a16:creationId xmlns:a16="http://schemas.microsoft.com/office/drawing/2014/main" id="{D450B625-336C-E811-C467-2C0EF1D43D02}"/>
              </a:ext>
            </a:extLst>
          </p:cNvPr>
          <p:cNvSpPr>
            <a:spLocks noGrp="1"/>
          </p:cNvSpPr>
          <p:nvPr>
            <p:ph idx="1"/>
          </p:nvPr>
        </p:nvSpPr>
        <p:spPr/>
        <p:txBody>
          <a:bodyPr/>
          <a:lstStyle/>
          <a:p>
            <a:pPr marL="514350" indent="-514350">
              <a:buAutoNum type="arabicPeriod"/>
            </a:pPr>
            <a:r>
              <a:rPr lang="en-US" dirty="0"/>
              <a:t>Define the problem</a:t>
            </a:r>
          </a:p>
          <a:p>
            <a:pPr marL="514350" indent="-514350">
              <a:buAutoNum type="arabicPeriod"/>
            </a:pPr>
            <a:r>
              <a:rPr lang="en-US" strike="sngStrike" dirty="0"/>
              <a:t>Collect Data</a:t>
            </a:r>
          </a:p>
          <a:p>
            <a:pPr marL="514350" indent="-514350">
              <a:buAutoNum type="arabicPeriod"/>
            </a:pPr>
            <a:r>
              <a:rPr lang="en-US" dirty="0"/>
              <a:t>Choose Model</a:t>
            </a:r>
          </a:p>
          <a:p>
            <a:pPr marL="514350" indent="-514350">
              <a:buAutoNum type="arabicPeriod"/>
            </a:pPr>
            <a:r>
              <a:rPr lang="en-US" dirty="0"/>
              <a:t>Train Model</a:t>
            </a:r>
          </a:p>
          <a:p>
            <a:pPr marL="514350" indent="-514350">
              <a:buAutoNum type="arabicPeriod"/>
            </a:pPr>
            <a:r>
              <a:rPr lang="en-US" dirty="0"/>
              <a:t>Evaluate Model</a:t>
            </a:r>
          </a:p>
          <a:p>
            <a:pPr marL="514350" indent="-514350">
              <a:buAutoNum type="arabicPeriod"/>
            </a:pPr>
            <a:endParaRPr lang="en-US" dirty="0"/>
          </a:p>
        </p:txBody>
      </p:sp>
    </p:spTree>
    <p:extLst>
      <p:ext uri="{BB962C8B-B14F-4D97-AF65-F5344CB8AC3E}">
        <p14:creationId xmlns:p14="http://schemas.microsoft.com/office/powerpoint/2010/main" val="41936914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8C1E8-F299-CD6A-558D-AB3B802D68F8}"/>
              </a:ext>
            </a:extLst>
          </p:cNvPr>
          <p:cNvSpPr>
            <a:spLocks noGrp="1"/>
          </p:cNvSpPr>
          <p:nvPr>
            <p:ph type="title"/>
          </p:nvPr>
        </p:nvSpPr>
        <p:spPr/>
        <p:txBody>
          <a:bodyPr/>
          <a:lstStyle/>
          <a:p>
            <a:r>
              <a:rPr lang="en-US" dirty="0"/>
              <a:t>Defining the problem</a:t>
            </a:r>
          </a:p>
        </p:txBody>
      </p:sp>
      <p:sp>
        <p:nvSpPr>
          <p:cNvPr id="3" name="Content Placeholder 2">
            <a:extLst>
              <a:ext uri="{FF2B5EF4-FFF2-40B4-BE49-F238E27FC236}">
                <a16:creationId xmlns:a16="http://schemas.microsoft.com/office/drawing/2014/main" id="{54588D5A-296E-79E5-8A02-B103BF47276A}"/>
              </a:ext>
            </a:extLst>
          </p:cNvPr>
          <p:cNvSpPr>
            <a:spLocks noGrp="1"/>
          </p:cNvSpPr>
          <p:nvPr>
            <p:ph idx="1"/>
          </p:nvPr>
        </p:nvSpPr>
        <p:spPr/>
        <p:txBody>
          <a:bodyPr/>
          <a:lstStyle/>
          <a:p>
            <a:r>
              <a:rPr lang="en-US" dirty="0"/>
              <a:t>Objective: Understand and define what you want to your model to achieve</a:t>
            </a:r>
          </a:p>
          <a:p>
            <a:r>
              <a:rPr lang="en-US" dirty="0"/>
              <a:t>Constraints: Understand what constraints may be held in place </a:t>
            </a:r>
          </a:p>
          <a:p>
            <a:r>
              <a:rPr lang="en-US" dirty="0"/>
              <a:t>Success: Define how you will measure the success of the model</a:t>
            </a:r>
          </a:p>
        </p:txBody>
      </p:sp>
    </p:spTree>
    <p:extLst>
      <p:ext uri="{BB962C8B-B14F-4D97-AF65-F5344CB8AC3E}">
        <p14:creationId xmlns:p14="http://schemas.microsoft.com/office/powerpoint/2010/main" val="853115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16492-EDAE-9396-2B4F-274C74DF7503}"/>
              </a:ext>
            </a:extLst>
          </p:cNvPr>
          <p:cNvSpPr>
            <a:spLocks noGrp="1"/>
          </p:cNvSpPr>
          <p:nvPr>
            <p:ph type="title"/>
          </p:nvPr>
        </p:nvSpPr>
        <p:spPr/>
        <p:txBody>
          <a:bodyPr/>
          <a:lstStyle/>
          <a:p>
            <a:r>
              <a:rPr lang="en-US" dirty="0"/>
              <a:t>Choosing the Model</a:t>
            </a:r>
          </a:p>
        </p:txBody>
      </p:sp>
      <p:sp>
        <p:nvSpPr>
          <p:cNvPr id="3" name="Content Placeholder 2">
            <a:extLst>
              <a:ext uri="{FF2B5EF4-FFF2-40B4-BE49-F238E27FC236}">
                <a16:creationId xmlns:a16="http://schemas.microsoft.com/office/drawing/2014/main" id="{F750E709-BCB4-91AD-D532-DF3F1D2457F4}"/>
              </a:ext>
            </a:extLst>
          </p:cNvPr>
          <p:cNvSpPr>
            <a:spLocks noGrp="1"/>
          </p:cNvSpPr>
          <p:nvPr>
            <p:ph idx="1"/>
          </p:nvPr>
        </p:nvSpPr>
        <p:spPr/>
        <p:txBody>
          <a:bodyPr/>
          <a:lstStyle/>
          <a:p>
            <a:r>
              <a:rPr lang="en-US" dirty="0"/>
              <a:t>Algorithm Choice: Decide what ML algorithm should be used based on the problem type</a:t>
            </a:r>
          </a:p>
          <a:p>
            <a:r>
              <a:rPr lang="en-US" dirty="0"/>
              <a:t>Data: Decide the model based on data size, outliers, distribution, relationships, and inputs/outputs</a:t>
            </a:r>
          </a:p>
          <a:p>
            <a:endParaRPr lang="en-US" dirty="0"/>
          </a:p>
        </p:txBody>
      </p:sp>
    </p:spTree>
    <p:extLst>
      <p:ext uri="{BB962C8B-B14F-4D97-AF65-F5344CB8AC3E}">
        <p14:creationId xmlns:p14="http://schemas.microsoft.com/office/powerpoint/2010/main" val="13559068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B3BCC-E0EB-EF87-539B-4572642343EE}"/>
              </a:ext>
            </a:extLst>
          </p:cNvPr>
          <p:cNvSpPr>
            <a:spLocks noGrp="1"/>
          </p:cNvSpPr>
          <p:nvPr>
            <p:ph type="title"/>
          </p:nvPr>
        </p:nvSpPr>
        <p:spPr/>
        <p:txBody>
          <a:bodyPr/>
          <a:lstStyle/>
          <a:p>
            <a:r>
              <a:rPr lang="en-US" dirty="0"/>
              <a:t>Training the Model</a:t>
            </a:r>
          </a:p>
        </p:txBody>
      </p:sp>
      <p:sp>
        <p:nvSpPr>
          <p:cNvPr id="3" name="Content Placeholder 2">
            <a:extLst>
              <a:ext uri="{FF2B5EF4-FFF2-40B4-BE49-F238E27FC236}">
                <a16:creationId xmlns:a16="http://schemas.microsoft.com/office/drawing/2014/main" id="{B6F6960F-EAD4-D9BC-1807-6C3742B8BF6F}"/>
              </a:ext>
            </a:extLst>
          </p:cNvPr>
          <p:cNvSpPr>
            <a:spLocks noGrp="1"/>
          </p:cNvSpPr>
          <p:nvPr>
            <p:ph idx="1"/>
          </p:nvPr>
        </p:nvSpPr>
        <p:spPr/>
        <p:txBody>
          <a:bodyPr/>
          <a:lstStyle/>
          <a:p>
            <a:r>
              <a:rPr lang="en-US" dirty="0"/>
              <a:t>Training: Fit the model to the data </a:t>
            </a:r>
          </a:p>
          <a:p>
            <a:r>
              <a:rPr lang="en-US" dirty="0"/>
              <a:t>Parameters: Adjust parameters to improve performance </a:t>
            </a:r>
          </a:p>
          <a:p>
            <a:r>
              <a:rPr lang="en-US" dirty="0"/>
              <a:t>Validation: Evaluate the model after training to prevent overfitting</a:t>
            </a:r>
          </a:p>
        </p:txBody>
      </p:sp>
    </p:spTree>
    <p:extLst>
      <p:ext uri="{BB962C8B-B14F-4D97-AF65-F5344CB8AC3E}">
        <p14:creationId xmlns:p14="http://schemas.microsoft.com/office/powerpoint/2010/main" val="6071942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359C-ABC2-7592-C86E-288A90D7A213}"/>
              </a:ext>
            </a:extLst>
          </p:cNvPr>
          <p:cNvSpPr>
            <a:spLocks noGrp="1"/>
          </p:cNvSpPr>
          <p:nvPr>
            <p:ph type="title"/>
          </p:nvPr>
        </p:nvSpPr>
        <p:spPr/>
        <p:txBody>
          <a:bodyPr/>
          <a:lstStyle/>
          <a:p>
            <a:r>
              <a:rPr lang="en-US" dirty="0"/>
              <a:t>Evaluate the Model</a:t>
            </a:r>
          </a:p>
        </p:txBody>
      </p:sp>
      <p:sp>
        <p:nvSpPr>
          <p:cNvPr id="3" name="Content Placeholder 2">
            <a:extLst>
              <a:ext uri="{FF2B5EF4-FFF2-40B4-BE49-F238E27FC236}">
                <a16:creationId xmlns:a16="http://schemas.microsoft.com/office/drawing/2014/main" id="{5C3F4EE8-ED31-5AC3-1B8C-D796F94C8116}"/>
              </a:ext>
            </a:extLst>
          </p:cNvPr>
          <p:cNvSpPr>
            <a:spLocks noGrp="1"/>
          </p:cNvSpPr>
          <p:nvPr>
            <p:ph idx="1"/>
          </p:nvPr>
        </p:nvSpPr>
        <p:spPr/>
        <p:txBody>
          <a:bodyPr/>
          <a:lstStyle/>
          <a:p>
            <a:r>
              <a:rPr lang="en-US" dirty="0"/>
              <a:t>Metrics: Use appropriate metrics to evaluate model performance</a:t>
            </a:r>
          </a:p>
          <a:p>
            <a:r>
              <a:rPr lang="en-US" dirty="0"/>
              <a:t>Comparison: Compare different models or versions to determine the best one</a:t>
            </a:r>
          </a:p>
          <a:p>
            <a:r>
              <a:rPr lang="en-US" dirty="0"/>
              <a:t>Analysis: Analyze any errors to find any weaknesses and find ways to improve the model</a:t>
            </a:r>
          </a:p>
        </p:txBody>
      </p:sp>
    </p:spTree>
    <p:extLst>
      <p:ext uri="{BB962C8B-B14F-4D97-AF65-F5344CB8AC3E}">
        <p14:creationId xmlns:p14="http://schemas.microsoft.com/office/powerpoint/2010/main" val="1195766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44EC7-A030-1242-F533-50A53BB0D99E}"/>
              </a:ext>
            </a:extLst>
          </p:cNvPr>
          <p:cNvSpPr>
            <a:spLocks noGrp="1"/>
          </p:cNvSpPr>
          <p:nvPr>
            <p:ph type="title"/>
          </p:nvPr>
        </p:nvSpPr>
        <p:spPr/>
        <p:txBody>
          <a:bodyPr/>
          <a:lstStyle/>
          <a:p>
            <a:r>
              <a:rPr lang="en-US" dirty="0"/>
              <a:t>Terms</a:t>
            </a:r>
          </a:p>
        </p:txBody>
      </p:sp>
      <p:sp>
        <p:nvSpPr>
          <p:cNvPr id="3" name="Content Placeholder 2">
            <a:extLst>
              <a:ext uri="{FF2B5EF4-FFF2-40B4-BE49-F238E27FC236}">
                <a16:creationId xmlns:a16="http://schemas.microsoft.com/office/drawing/2014/main" id="{C0A9BD05-CC7B-FCF3-9AE7-193E1AE0B1F1}"/>
              </a:ext>
            </a:extLst>
          </p:cNvPr>
          <p:cNvSpPr>
            <a:spLocks noGrp="1"/>
          </p:cNvSpPr>
          <p:nvPr>
            <p:ph idx="1"/>
          </p:nvPr>
        </p:nvSpPr>
        <p:spPr/>
        <p:txBody>
          <a:bodyPr/>
          <a:lstStyle/>
          <a:p>
            <a:r>
              <a:rPr lang="en-US" dirty="0"/>
              <a:t>“What is Uncertainty Quantification”</a:t>
            </a:r>
          </a:p>
          <a:p>
            <a:r>
              <a:rPr lang="en-US" dirty="0"/>
              <a:t>Uncertainty Quantification</a:t>
            </a:r>
          </a:p>
          <a:p>
            <a:r>
              <a:rPr lang="en-US" dirty="0"/>
              <a:t>UQ involves the study and measurement of unpredictability or variability within mathematical models or simulations. It aims to understand and characterize factors that introduce variability into model predictions, assess their impact on outcomes, and develop methods to manage and mitigate these uncertainties. </a:t>
            </a:r>
          </a:p>
          <a:p>
            <a:endParaRPr lang="en-US" dirty="0"/>
          </a:p>
        </p:txBody>
      </p:sp>
    </p:spTree>
    <p:extLst>
      <p:ext uri="{BB962C8B-B14F-4D97-AF65-F5344CB8AC3E}">
        <p14:creationId xmlns:p14="http://schemas.microsoft.com/office/powerpoint/2010/main" val="30086260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B7974-49D0-D1BA-86EF-CF911DD2F551}"/>
              </a:ext>
            </a:extLst>
          </p:cNvPr>
          <p:cNvSpPr>
            <a:spLocks noGrp="1"/>
          </p:cNvSpPr>
          <p:nvPr>
            <p:ph type="title"/>
          </p:nvPr>
        </p:nvSpPr>
        <p:spPr/>
        <p:txBody>
          <a:bodyPr/>
          <a:lstStyle/>
          <a:p>
            <a:r>
              <a:rPr lang="en-US" dirty="0"/>
              <a:t>Table - RFR</a:t>
            </a:r>
          </a:p>
        </p:txBody>
      </p:sp>
      <p:graphicFrame>
        <p:nvGraphicFramePr>
          <p:cNvPr id="4" name="Content Placeholder 3">
            <a:extLst>
              <a:ext uri="{FF2B5EF4-FFF2-40B4-BE49-F238E27FC236}">
                <a16:creationId xmlns:a16="http://schemas.microsoft.com/office/drawing/2014/main" id="{15A7154B-0A07-B21C-4E39-4BC875AF3347}"/>
              </a:ext>
            </a:extLst>
          </p:cNvPr>
          <p:cNvGraphicFramePr>
            <a:graphicFrameLocks noGrp="1"/>
          </p:cNvGraphicFramePr>
          <p:nvPr>
            <p:ph idx="1"/>
            <p:extLst>
              <p:ext uri="{D42A27DB-BD31-4B8C-83A1-F6EECF244321}">
                <p14:modId xmlns:p14="http://schemas.microsoft.com/office/powerpoint/2010/main" val="3957756710"/>
              </p:ext>
            </p:extLst>
          </p:nvPr>
        </p:nvGraphicFramePr>
        <p:xfrm>
          <a:off x="838200" y="1452762"/>
          <a:ext cx="10515596" cy="2021840"/>
        </p:xfrm>
        <a:graphic>
          <a:graphicData uri="http://schemas.openxmlformats.org/drawingml/2006/table">
            <a:tbl>
              <a:tblPr firstRow="1" bandRow="1">
                <a:tableStyleId>{5C22544A-7EE6-4342-B048-85BDC9FD1C3A}</a:tableStyleId>
              </a:tblPr>
              <a:tblGrid>
                <a:gridCol w="2628899">
                  <a:extLst>
                    <a:ext uri="{9D8B030D-6E8A-4147-A177-3AD203B41FA5}">
                      <a16:colId xmlns:a16="http://schemas.microsoft.com/office/drawing/2014/main" val="1053040943"/>
                    </a:ext>
                  </a:extLst>
                </a:gridCol>
                <a:gridCol w="2628899">
                  <a:extLst>
                    <a:ext uri="{9D8B030D-6E8A-4147-A177-3AD203B41FA5}">
                      <a16:colId xmlns:a16="http://schemas.microsoft.com/office/drawing/2014/main" val="51712486"/>
                    </a:ext>
                  </a:extLst>
                </a:gridCol>
                <a:gridCol w="2628899">
                  <a:extLst>
                    <a:ext uri="{9D8B030D-6E8A-4147-A177-3AD203B41FA5}">
                      <a16:colId xmlns:a16="http://schemas.microsoft.com/office/drawing/2014/main" val="1769145012"/>
                    </a:ext>
                  </a:extLst>
                </a:gridCol>
                <a:gridCol w="2628899">
                  <a:extLst>
                    <a:ext uri="{9D8B030D-6E8A-4147-A177-3AD203B41FA5}">
                      <a16:colId xmlns:a16="http://schemas.microsoft.com/office/drawing/2014/main" val="2977838852"/>
                    </a:ext>
                  </a:extLst>
                </a:gridCol>
              </a:tblGrid>
              <a:tr h="370840">
                <a:tc>
                  <a:txBody>
                    <a:bodyPr/>
                    <a:lstStyle/>
                    <a:p>
                      <a:r>
                        <a:rPr lang="en-US" dirty="0"/>
                        <a:t>Combination of Inputs</a:t>
                      </a:r>
                    </a:p>
                  </a:txBody>
                  <a:tcPr/>
                </a:tc>
                <a:tc>
                  <a:txBody>
                    <a:bodyPr/>
                    <a:lstStyle/>
                    <a:p>
                      <a:r>
                        <a:rPr lang="en-US" dirty="0"/>
                        <a:t>Explain why we use </a:t>
                      </a:r>
                      <a:r>
                        <a:rPr lang="en-US"/>
                        <a:t>these variables</a:t>
                      </a:r>
                      <a:endParaRPr lang="en-US" dirty="0"/>
                    </a:p>
                  </a:txBody>
                  <a:tcPr/>
                </a:tc>
                <a:tc>
                  <a:txBody>
                    <a:bodyPr/>
                    <a:lstStyle/>
                    <a:p>
                      <a:r>
                        <a:rPr lang="en-US" dirty="0"/>
                        <a:t>Results  </a:t>
                      </a:r>
                    </a:p>
                  </a:txBody>
                  <a:tcPr/>
                </a:tc>
                <a:tc>
                  <a:txBody>
                    <a:bodyPr/>
                    <a:lstStyle/>
                    <a:p>
                      <a:r>
                        <a:rPr lang="en-US" dirty="0"/>
                        <a:t>Error Metrics</a:t>
                      </a:r>
                    </a:p>
                  </a:txBody>
                  <a:tcPr/>
                </a:tc>
                <a:extLst>
                  <a:ext uri="{0D108BD9-81ED-4DB2-BD59-A6C34878D82A}">
                    <a16:rowId xmlns:a16="http://schemas.microsoft.com/office/drawing/2014/main" val="2999650290"/>
                  </a:ext>
                </a:extLst>
              </a:tr>
              <a:tr h="370840">
                <a:tc>
                  <a:txBody>
                    <a:bodyPr/>
                    <a:lstStyle/>
                    <a:p>
                      <a:r>
                        <a:rPr lang="en-US" dirty="0"/>
                        <a:t>5 paras, explain why we used these 5 variables</a:t>
                      </a:r>
                    </a:p>
                  </a:txBody>
                  <a:tcPr/>
                </a:tc>
                <a:tc>
                  <a:txBody>
                    <a:bodyPr/>
                    <a:lstStyle/>
                    <a:p>
                      <a:endParaRPr lang="en-US" dirty="0"/>
                    </a:p>
                  </a:txBody>
                  <a:tcPr/>
                </a:tc>
                <a:tc>
                  <a:txBody>
                    <a:bodyPr/>
                    <a:lstStyle/>
                    <a:p>
                      <a:endParaRPr lang="en-US" dirty="0"/>
                    </a:p>
                  </a:txBody>
                  <a:tcPr/>
                </a:tc>
                <a:tc>
                  <a:txBody>
                    <a:bodyPr/>
                    <a:lstStyle/>
                    <a:p>
                      <a:r>
                        <a:rPr lang="en-US" dirty="0"/>
                        <a:t>RMSE, MAE, MSE, R2, </a:t>
                      </a:r>
                      <a:r>
                        <a:rPr lang="en-US" dirty="0" err="1"/>
                        <a:t>MedAE</a:t>
                      </a:r>
                      <a:r>
                        <a:rPr lang="en-US" dirty="0"/>
                        <a:t>, EVS, </a:t>
                      </a:r>
                      <a:r>
                        <a:rPr lang="en-US" dirty="0" err="1"/>
                        <a:t>MaxE</a:t>
                      </a:r>
                      <a:endParaRPr lang="en-US" dirty="0"/>
                    </a:p>
                  </a:txBody>
                  <a:tcPr/>
                </a:tc>
                <a:extLst>
                  <a:ext uri="{0D108BD9-81ED-4DB2-BD59-A6C34878D82A}">
                    <a16:rowId xmlns:a16="http://schemas.microsoft.com/office/drawing/2014/main" val="3374212409"/>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(print values in table)</a:t>
                      </a:r>
                    </a:p>
                  </a:txBody>
                  <a:tcPr/>
                </a:tc>
                <a:extLst>
                  <a:ext uri="{0D108BD9-81ED-4DB2-BD59-A6C34878D82A}">
                    <a16:rowId xmlns:a16="http://schemas.microsoft.com/office/drawing/2014/main" val="375902508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697161921"/>
                  </a:ext>
                </a:extLst>
              </a:tr>
            </a:tbl>
          </a:graphicData>
        </a:graphic>
      </p:graphicFrame>
      <p:pic>
        <p:nvPicPr>
          <p:cNvPr id="6" name="Picture 5" descr="A screenshot of a computer&#10;&#10;Description automatically generated with medium confidence">
            <a:extLst>
              <a:ext uri="{FF2B5EF4-FFF2-40B4-BE49-F238E27FC236}">
                <a16:creationId xmlns:a16="http://schemas.microsoft.com/office/drawing/2014/main" id="{2A9B8CF5-3A96-EE16-F130-5FDE2CF06D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4796" y="4164170"/>
            <a:ext cx="3933801" cy="2208904"/>
          </a:xfrm>
          <a:prstGeom prst="rect">
            <a:avLst/>
          </a:prstGeom>
        </p:spPr>
      </p:pic>
    </p:spTree>
    <p:extLst>
      <p:ext uri="{BB962C8B-B14F-4D97-AF65-F5344CB8AC3E}">
        <p14:creationId xmlns:p14="http://schemas.microsoft.com/office/powerpoint/2010/main" val="9086024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17F40-B355-4B07-778E-5623066B3844}"/>
              </a:ext>
            </a:extLst>
          </p:cNvPr>
          <p:cNvSpPr>
            <a:spLocks noGrp="1"/>
          </p:cNvSpPr>
          <p:nvPr>
            <p:ph type="title"/>
          </p:nvPr>
        </p:nvSpPr>
        <p:spPr/>
        <p:txBody>
          <a:bodyPr/>
          <a:lstStyle/>
          <a:p>
            <a:r>
              <a:rPr lang="en-US" dirty="0"/>
              <a:t>Coefficient of Determination (R^2)</a:t>
            </a:r>
          </a:p>
        </p:txBody>
      </p:sp>
      <p:sp>
        <p:nvSpPr>
          <p:cNvPr id="3" name="Content Placeholder 2">
            <a:extLst>
              <a:ext uri="{FF2B5EF4-FFF2-40B4-BE49-F238E27FC236}">
                <a16:creationId xmlns:a16="http://schemas.microsoft.com/office/drawing/2014/main" id="{D51EF3CC-16B5-7FE6-0CC9-AA13A78A0D9B}"/>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2459291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D3CF5-86CE-620C-C17B-18902723BE34}"/>
              </a:ext>
            </a:extLst>
          </p:cNvPr>
          <p:cNvSpPr>
            <a:spLocks noGrp="1"/>
          </p:cNvSpPr>
          <p:nvPr>
            <p:ph type="title"/>
          </p:nvPr>
        </p:nvSpPr>
        <p:spPr/>
        <p:txBody>
          <a:bodyPr/>
          <a:lstStyle/>
          <a:p>
            <a:r>
              <a:rPr lang="en-US" dirty="0"/>
              <a:t>What problem are we solving?</a:t>
            </a:r>
          </a:p>
        </p:txBody>
      </p:sp>
      <p:sp>
        <p:nvSpPr>
          <p:cNvPr id="3" name="Content Placeholder 2">
            <a:extLst>
              <a:ext uri="{FF2B5EF4-FFF2-40B4-BE49-F238E27FC236}">
                <a16:creationId xmlns:a16="http://schemas.microsoft.com/office/drawing/2014/main" id="{517FACD1-FC18-6E46-A732-FEB26420781A}"/>
              </a:ext>
            </a:extLst>
          </p:cNvPr>
          <p:cNvSpPr>
            <a:spLocks noGrp="1"/>
          </p:cNvSpPr>
          <p:nvPr>
            <p:ph idx="1"/>
          </p:nvPr>
        </p:nvSpPr>
        <p:spPr/>
        <p:txBody>
          <a:bodyPr/>
          <a:lstStyle/>
          <a:p>
            <a:pPr marL="0" indent="0">
              <a:buNone/>
            </a:pPr>
            <a:endParaRPr lang="en-US" dirty="0"/>
          </a:p>
        </p:txBody>
      </p:sp>
    </p:spTree>
    <p:extLst>
      <p:ext uri="{BB962C8B-B14F-4D97-AF65-F5344CB8AC3E}">
        <p14:creationId xmlns:p14="http://schemas.microsoft.com/office/powerpoint/2010/main" val="28305140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1F501-324D-57F9-6BBB-8483988C9E6A}"/>
              </a:ext>
            </a:extLst>
          </p:cNvPr>
          <p:cNvSpPr>
            <a:spLocks noGrp="1"/>
          </p:cNvSpPr>
          <p:nvPr>
            <p:ph type="title"/>
          </p:nvPr>
        </p:nvSpPr>
        <p:spPr/>
        <p:txBody>
          <a:bodyPr/>
          <a:lstStyle/>
          <a:p>
            <a:r>
              <a:rPr lang="en-US" dirty="0"/>
              <a:t>Goal</a:t>
            </a:r>
          </a:p>
        </p:txBody>
      </p:sp>
      <p:sp>
        <p:nvSpPr>
          <p:cNvPr id="3" name="Content Placeholder 2">
            <a:extLst>
              <a:ext uri="{FF2B5EF4-FFF2-40B4-BE49-F238E27FC236}">
                <a16:creationId xmlns:a16="http://schemas.microsoft.com/office/drawing/2014/main" id="{7DE1A72E-9A73-AFAD-C4FC-99FBE3D3DE0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14565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44EC7-A030-1242-F533-50A53BB0D99E}"/>
              </a:ext>
            </a:extLst>
          </p:cNvPr>
          <p:cNvSpPr>
            <a:spLocks noGrp="1"/>
          </p:cNvSpPr>
          <p:nvPr>
            <p:ph type="title"/>
          </p:nvPr>
        </p:nvSpPr>
        <p:spPr/>
        <p:txBody>
          <a:bodyPr/>
          <a:lstStyle/>
          <a:p>
            <a:r>
              <a:rPr lang="en-US" dirty="0"/>
              <a:t>Terms</a:t>
            </a:r>
          </a:p>
        </p:txBody>
      </p:sp>
      <p:sp>
        <p:nvSpPr>
          <p:cNvPr id="3" name="Content Placeholder 2">
            <a:extLst>
              <a:ext uri="{FF2B5EF4-FFF2-40B4-BE49-F238E27FC236}">
                <a16:creationId xmlns:a16="http://schemas.microsoft.com/office/drawing/2014/main" id="{C0A9BD05-CC7B-FCF3-9AE7-193E1AE0B1F1}"/>
              </a:ext>
            </a:extLst>
          </p:cNvPr>
          <p:cNvSpPr>
            <a:spLocks noGrp="1"/>
          </p:cNvSpPr>
          <p:nvPr>
            <p:ph idx="1"/>
          </p:nvPr>
        </p:nvSpPr>
        <p:spPr/>
        <p:txBody>
          <a:bodyPr/>
          <a:lstStyle/>
          <a:p>
            <a:r>
              <a:rPr lang="en-US" dirty="0"/>
              <a:t>“What is Data Integration”</a:t>
            </a:r>
          </a:p>
          <a:p>
            <a:r>
              <a:rPr lang="en-US" dirty="0"/>
              <a:t>Data Integration</a:t>
            </a:r>
          </a:p>
          <a:p>
            <a:r>
              <a:rPr lang="en-US" dirty="0"/>
              <a:t>Involves combining data from different sources to provide a unified view </a:t>
            </a:r>
          </a:p>
        </p:txBody>
      </p:sp>
    </p:spTree>
    <p:extLst>
      <p:ext uri="{BB962C8B-B14F-4D97-AF65-F5344CB8AC3E}">
        <p14:creationId xmlns:p14="http://schemas.microsoft.com/office/powerpoint/2010/main" val="4186113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44EC7-A030-1242-F533-50A53BB0D99E}"/>
              </a:ext>
            </a:extLst>
          </p:cNvPr>
          <p:cNvSpPr>
            <a:spLocks noGrp="1"/>
          </p:cNvSpPr>
          <p:nvPr>
            <p:ph type="title"/>
          </p:nvPr>
        </p:nvSpPr>
        <p:spPr/>
        <p:txBody>
          <a:bodyPr/>
          <a:lstStyle/>
          <a:p>
            <a:r>
              <a:rPr lang="en-US" dirty="0"/>
              <a:t>Terms</a:t>
            </a:r>
          </a:p>
        </p:txBody>
      </p:sp>
      <p:sp>
        <p:nvSpPr>
          <p:cNvPr id="3" name="Content Placeholder 2">
            <a:extLst>
              <a:ext uri="{FF2B5EF4-FFF2-40B4-BE49-F238E27FC236}">
                <a16:creationId xmlns:a16="http://schemas.microsoft.com/office/drawing/2014/main" id="{C0A9BD05-CC7B-FCF3-9AE7-193E1AE0B1F1}"/>
              </a:ext>
            </a:extLst>
          </p:cNvPr>
          <p:cNvSpPr>
            <a:spLocks noGrp="1"/>
          </p:cNvSpPr>
          <p:nvPr>
            <p:ph idx="1"/>
          </p:nvPr>
        </p:nvSpPr>
        <p:spPr/>
        <p:txBody>
          <a:bodyPr/>
          <a:lstStyle/>
          <a:p>
            <a:r>
              <a:rPr lang="en-US" dirty="0"/>
              <a:t>“What is Machine Learning”</a:t>
            </a:r>
          </a:p>
          <a:p>
            <a:r>
              <a:rPr lang="en-US" dirty="0"/>
              <a:t>Machine Learning</a:t>
            </a:r>
          </a:p>
          <a:p>
            <a:r>
              <a:rPr lang="en-US" dirty="0"/>
              <a:t>A subset of AI that involves training algorithms to recognize patterns and make decisions based on the data</a:t>
            </a:r>
          </a:p>
        </p:txBody>
      </p:sp>
    </p:spTree>
    <p:extLst>
      <p:ext uri="{BB962C8B-B14F-4D97-AF65-F5344CB8AC3E}">
        <p14:creationId xmlns:p14="http://schemas.microsoft.com/office/powerpoint/2010/main" val="25507814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44EC7-A030-1242-F533-50A53BB0D99E}"/>
              </a:ext>
            </a:extLst>
          </p:cNvPr>
          <p:cNvSpPr>
            <a:spLocks noGrp="1"/>
          </p:cNvSpPr>
          <p:nvPr>
            <p:ph type="title"/>
          </p:nvPr>
        </p:nvSpPr>
        <p:spPr/>
        <p:txBody>
          <a:bodyPr/>
          <a:lstStyle/>
          <a:p>
            <a:r>
              <a:rPr lang="en-US" dirty="0"/>
              <a:t>Terms</a:t>
            </a:r>
          </a:p>
        </p:txBody>
      </p:sp>
      <p:sp>
        <p:nvSpPr>
          <p:cNvPr id="3" name="Content Placeholder 2">
            <a:extLst>
              <a:ext uri="{FF2B5EF4-FFF2-40B4-BE49-F238E27FC236}">
                <a16:creationId xmlns:a16="http://schemas.microsoft.com/office/drawing/2014/main" id="{C0A9BD05-CC7B-FCF3-9AE7-193E1AE0B1F1}"/>
              </a:ext>
            </a:extLst>
          </p:cNvPr>
          <p:cNvSpPr>
            <a:spLocks noGrp="1"/>
          </p:cNvSpPr>
          <p:nvPr>
            <p:ph idx="1"/>
          </p:nvPr>
        </p:nvSpPr>
        <p:spPr/>
        <p:txBody>
          <a:bodyPr/>
          <a:lstStyle/>
          <a:p>
            <a:r>
              <a:rPr lang="en-US" dirty="0"/>
              <a:t>“What is a Numerical Model”</a:t>
            </a:r>
          </a:p>
          <a:p>
            <a:r>
              <a:rPr lang="en-US" dirty="0"/>
              <a:t>Numerical Model</a:t>
            </a:r>
          </a:p>
          <a:p>
            <a:r>
              <a:rPr lang="en-US" dirty="0"/>
              <a:t>A mathematical representation of a system that uses numerical methods to solve equations and simulate the behavior of the system</a:t>
            </a:r>
          </a:p>
        </p:txBody>
      </p:sp>
    </p:spTree>
    <p:extLst>
      <p:ext uri="{BB962C8B-B14F-4D97-AF65-F5344CB8AC3E}">
        <p14:creationId xmlns:p14="http://schemas.microsoft.com/office/powerpoint/2010/main" val="10674843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44EC7-A030-1242-F533-50A53BB0D99E}"/>
              </a:ext>
            </a:extLst>
          </p:cNvPr>
          <p:cNvSpPr>
            <a:spLocks noGrp="1"/>
          </p:cNvSpPr>
          <p:nvPr>
            <p:ph type="title"/>
          </p:nvPr>
        </p:nvSpPr>
        <p:spPr/>
        <p:txBody>
          <a:bodyPr/>
          <a:lstStyle/>
          <a:p>
            <a:r>
              <a:rPr lang="en-US" dirty="0"/>
              <a:t>Terms</a:t>
            </a:r>
          </a:p>
        </p:txBody>
      </p:sp>
      <p:sp>
        <p:nvSpPr>
          <p:cNvPr id="3" name="Content Placeholder 2">
            <a:extLst>
              <a:ext uri="{FF2B5EF4-FFF2-40B4-BE49-F238E27FC236}">
                <a16:creationId xmlns:a16="http://schemas.microsoft.com/office/drawing/2014/main" id="{C0A9BD05-CC7B-FCF3-9AE7-193E1AE0B1F1}"/>
              </a:ext>
            </a:extLst>
          </p:cNvPr>
          <p:cNvSpPr>
            <a:spLocks noGrp="1"/>
          </p:cNvSpPr>
          <p:nvPr>
            <p:ph idx="1"/>
          </p:nvPr>
        </p:nvSpPr>
        <p:spPr/>
        <p:txBody>
          <a:bodyPr/>
          <a:lstStyle/>
          <a:p>
            <a:r>
              <a:rPr lang="en-US" dirty="0"/>
              <a:t>“What is verification”</a:t>
            </a:r>
          </a:p>
          <a:p>
            <a:r>
              <a:rPr lang="en-US" dirty="0"/>
              <a:t>Verification</a:t>
            </a:r>
          </a:p>
          <a:p>
            <a:r>
              <a:rPr lang="en-US" dirty="0"/>
              <a:t>Verification refers to the process of determining whether the outputs of a computational model or simulation accurately represent the intended computational model</a:t>
            </a:r>
          </a:p>
        </p:txBody>
      </p:sp>
    </p:spTree>
    <p:extLst>
      <p:ext uri="{BB962C8B-B14F-4D97-AF65-F5344CB8AC3E}">
        <p14:creationId xmlns:p14="http://schemas.microsoft.com/office/powerpoint/2010/main" val="37085131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2679</TotalTime>
  <Words>2568</Words>
  <Application>Microsoft Office PowerPoint</Application>
  <PresentationFormat>Widescreen</PresentationFormat>
  <Paragraphs>299</Paragraphs>
  <Slides>53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53</vt:i4>
      </vt:variant>
    </vt:vector>
  </HeadingPairs>
  <TitlesOfParts>
    <vt:vector size="57" baseType="lpstr">
      <vt:lpstr>Arial</vt:lpstr>
      <vt:lpstr>Calibri</vt:lpstr>
      <vt:lpstr>Calibri Light</vt:lpstr>
      <vt:lpstr>Office Theme</vt:lpstr>
      <vt:lpstr>Proposal Terms, Understanding and Laser Powder Bed Fusion</vt:lpstr>
      <vt:lpstr>Format</vt:lpstr>
      <vt:lpstr>Terms</vt:lpstr>
      <vt:lpstr>Terms</vt:lpstr>
      <vt:lpstr>Terms</vt:lpstr>
      <vt:lpstr>Terms</vt:lpstr>
      <vt:lpstr>Terms</vt:lpstr>
      <vt:lpstr>Terms</vt:lpstr>
      <vt:lpstr>Terms</vt:lpstr>
      <vt:lpstr>Terms</vt:lpstr>
      <vt:lpstr>Terms</vt:lpstr>
      <vt:lpstr>Laser Powder Bed Fusion (LPBF)</vt:lpstr>
      <vt:lpstr>LPBF Applications</vt:lpstr>
      <vt:lpstr>LPBF Images</vt:lpstr>
      <vt:lpstr>LPBF Images</vt:lpstr>
      <vt:lpstr>LPBF Images</vt:lpstr>
      <vt:lpstr>Helpful Articles</vt:lpstr>
      <vt:lpstr>6/26</vt:lpstr>
      <vt:lpstr>6/27</vt:lpstr>
      <vt:lpstr>6/28</vt:lpstr>
      <vt:lpstr>7/1</vt:lpstr>
      <vt:lpstr>7/2</vt:lpstr>
      <vt:lpstr>7/3</vt:lpstr>
      <vt:lpstr>7/8</vt:lpstr>
      <vt:lpstr>7/9</vt:lpstr>
      <vt:lpstr>7/10</vt:lpstr>
      <vt:lpstr>7/15</vt:lpstr>
      <vt:lpstr>Terms - 7/16-17</vt:lpstr>
      <vt:lpstr>T-test, “Hypothesis Test Statistic”</vt:lpstr>
      <vt:lpstr>Formulas </vt:lpstr>
      <vt:lpstr>Understanding </vt:lpstr>
      <vt:lpstr>Z-test</vt:lpstr>
      <vt:lpstr>Formulas</vt:lpstr>
      <vt:lpstr>Understanding</vt:lpstr>
      <vt:lpstr>Chi-Squared-test</vt:lpstr>
      <vt:lpstr>Formulas</vt:lpstr>
      <vt:lpstr>Understanding</vt:lpstr>
      <vt:lpstr>Covariance Test - 7/29 </vt:lpstr>
      <vt:lpstr>Formula</vt:lpstr>
      <vt:lpstr>Categories</vt:lpstr>
      <vt:lpstr>Heatmap</vt:lpstr>
      <vt:lpstr>All Statistical Tests and Rankings - SKImageA</vt:lpstr>
      <vt:lpstr>All Statistical Tests and Rankings - HoughTransformA</vt:lpstr>
      <vt:lpstr>All Statistical Tests and Rankings – MP Area</vt:lpstr>
      <vt:lpstr>Developing a ML Model</vt:lpstr>
      <vt:lpstr>Defining the problem</vt:lpstr>
      <vt:lpstr>Choosing the Model</vt:lpstr>
      <vt:lpstr>Training the Model</vt:lpstr>
      <vt:lpstr>Evaluate the Model</vt:lpstr>
      <vt:lpstr>Table - RFR</vt:lpstr>
      <vt:lpstr>Coefficient of Determination (R^2)</vt:lpstr>
      <vt:lpstr>What problem are we solving?</vt:lpstr>
      <vt:lpstr>Goal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Proposal Terms, Understanding and Laser Powder Bed Fusion</dc:title>
  <dc:creator>Aggour, Ayyoub K. (Assoc)</dc:creator>
  <cp:lastModifiedBy>Ayyoub Aggour</cp:lastModifiedBy>
  <cp:revision>23</cp:revision>
  <dcterms:created xsi:type="dcterms:W3CDTF">2024-06-26T15:45:25Z</dcterms:created>
  <dcterms:modified xsi:type="dcterms:W3CDTF">2024-08-13T17:30:58Z</dcterms:modified>
</cp:coreProperties>
</file>

<file path=docProps/thumbnail.jpeg>
</file>